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30"/>
  </p:notesMasterIdLst>
  <p:sldIdLst>
    <p:sldId id="287" r:id="rId3"/>
    <p:sldId id="256" r:id="rId4"/>
    <p:sldId id="288" r:id="rId5"/>
    <p:sldId id="257" r:id="rId6"/>
    <p:sldId id="259" r:id="rId7"/>
    <p:sldId id="260" r:id="rId8"/>
    <p:sldId id="261" r:id="rId9"/>
    <p:sldId id="262" r:id="rId10"/>
    <p:sldId id="264" r:id="rId11"/>
    <p:sldId id="263" r:id="rId12"/>
    <p:sldId id="265" r:id="rId13"/>
    <p:sldId id="266" r:id="rId14"/>
    <p:sldId id="285" r:id="rId15"/>
    <p:sldId id="267" r:id="rId16"/>
    <p:sldId id="268" r:id="rId17"/>
    <p:sldId id="269" r:id="rId18"/>
    <p:sldId id="270" r:id="rId19"/>
    <p:sldId id="281" r:id="rId20"/>
    <p:sldId id="271" r:id="rId21"/>
    <p:sldId id="279" r:id="rId22"/>
    <p:sldId id="286" r:id="rId23"/>
    <p:sldId id="280" r:id="rId24"/>
    <p:sldId id="273" r:id="rId25"/>
    <p:sldId id="274" r:id="rId26"/>
    <p:sldId id="276" r:id="rId27"/>
    <p:sldId id="289" r:id="rId28"/>
    <p:sldId id="29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90" autoAdjust="0"/>
    <p:restoredTop sz="62903" autoAdjust="0"/>
  </p:normalViewPr>
  <p:slideViewPr>
    <p:cSldViewPr snapToGrid="0">
      <p:cViewPr varScale="1">
        <p:scale>
          <a:sx n="61" d="100"/>
          <a:sy n="61" d="100"/>
        </p:scale>
        <p:origin x="-144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5E2330-E97E-4A23-9B76-49B373318D9E}"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n-US"/>
        </a:p>
      </dgm:t>
    </dgm:pt>
    <dgm:pt modelId="{F601121D-A710-4BB4-9E98-65E7ECFF4D3A}">
      <dgm:prSet phldrT="[Text]"/>
      <dgm:spPr/>
      <dgm:t>
        <a:bodyPr/>
        <a:lstStyle/>
        <a:p>
          <a:r>
            <a:rPr lang="fr-FR" dirty="0">
              <a:latin typeface="+mj-lt"/>
            </a:rPr>
            <a:t>Restrictions et lacunes</a:t>
          </a:r>
        </a:p>
      </dgm:t>
    </dgm:pt>
    <dgm:pt modelId="{5C13FDAD-C536-4B79-883C-ECD313662881}" type="parTrans" cxnId="{61DDD61D-36F5-4D7A-ADA5-6D2E573B063F}">
      <dgm:prSet/>
      <dgm:spPr/>
      <dgm:t>
        <a:bodyPr/>
        <a:lstStyle/>
        <a:p>
          <a:endParaRPr lang="en-US"/>
        </a:p>
      </dgm:t>
    </dgm:pt>
    <dgm:pt modelId="{FDE94B82-F0FC-4956-96DC-B0C4FF8DBA63}" type="sibTrans" cxnId="{61DDD61D-36F5-4D7A-ADA5-6D2E573B063F}">
      <dgm:prSet/>
      <dgm:spPr/>
      <dgm:t>
        <a:bodyPr/>
        <a:lstStyle/>
        <a:p>
          <a:endParaRPr lang="en-US"/>
        </a:p>
      </dgm:t>
    </dgm:pt>
    <dgm:pt modelId="{4732B73B-5965-4BCB-AA30-3B917552BB2E}">
      <dgm:prSet phldrT="[Text]"/>
      <dgm:spPr/>
      <dgm:t>
        <a:bodyPr/>
        <a:lstStyle/>
        <a:p>
          <a:r>
            <a:rPr lang="fr-FR" b="1">
              <a:latin typeface="+mj-lt"/>
            </a:rPr>
            <a:t>Forces</a:t>
          </a:r>
          <a:endParaRPr lang="fr-FR" b="1" dirty="0">
            <a:latin typeface="+mj-lt"/>
          </a:endParaRPr>
        </a:p>
      </dgm:t>
    </dgm:pt>
    <dgm:pt modelId="{9EBA97C6-D1EA-435C-9D75-E903044A33E0}" type="parTrans" cxnId="{F73D5C6D-AA33-43D6-83BD-5193D26BA3A5}">
      <dgm:prSet/>
      <dgm:spPr/>
      <dgm:t>
        <a:bodyPr/>
        <a:lstStyle/>
        <a:p>
          <a:endParaRPr lang="en-US"/>
        </a:p>
      </dgm:t>
    </dgm:pt>
    <dgm:pt modelId="{50EA0C13-4FBC-472C-907E-754BC1AD368C}" type="sibTrans" cxnId="{F73D5C6D-AA33-43D6-83BD-5193D26BA3A5}">
      <dgm:prSet/>
      <dgm:spPr/>
      <dgm:t>
        <a:bodyPr/>
        <a:lstStyle/>
        <a:p>
          <a:endParaRPr lang="en-US"/>
        </a:p>
      </dgm:t>
    </dgm:pt>
    <dgm:pt modelId="{73BA365B-0C51-40B3-AF54-56E771659459}">
      <dgm:prSet phldrT="[Text]"/>
      <dgm:spPr/>
      <dgm:t>
        <a:bodyPr/>
        <a:lstStyle/>
        <a:p>
          <a:r>
            <a:rPr lang="fr-FR" dirty="0">
              <a:latin typeface="+mj-lt"/>
            </a:rPr>
            <a:t>Contraintes</a:t>
          </a:r>
        </a:p>
      </dgm:t>
    </dgm:pt>
    <dgm:pt modelId="{35CC6F36-7D70-4992-AFDC-40DE7FED1ECB}" type="parTrans" cxnId="{5A285109-252A-423F-9F52-EBF48D8B06A9}">
      <dgm:prSet/>
      <dgm:spPr/>
      <dgm:t>
        <a:bodyPr/>
        <a:lstStyle/>
        <a:p>
          <a:endParaRPr lang="en-US"/>
        </a:p>
      </dgm:t>
    </dgm:pt>
    <dgm:pt modelId="{9C429398-960E-447D-9967-BF142DF883EA}" type="sibTrans" cxnId="{5A285109-252A-423F-9F52-EBF48D8B06A9}">
      <dgm:prSet/>
      <dgm:spPr/>
      <dgm:t>
        <a:bodyPr/>
        <a:lstStyle/>
        <a:p>
          <a:endParaRPr lang="en-US"/>
        </a:p>
      </dgm:t>
    </dgm:pt>
    <dgm:pt modelId="{47522EEE-7B1E-46C8-B4AB-98F9AA7AB23D}">
      <dgm:prSet phldrT="[Text]"/>
      <dgm:spPr/>
      <dgm:t>
        <a:bodyPr/>
        <a:lstStyle/>
        <a:p>
          <a:r>
            <a:rPr lang="fr-FR" b="1">
              <a:latin typeface="+mj-lt"/>
            </a:rPr>
            <a:t>Potentiel</a:t>
          </a:r>
          <a:endParaRPr lang="fr-FR" b="1" dirty="0">
            <a:latin typeface="+mj-lt"/>
          </a:endParaRPr>
        </a:p>
      </dgm:t>
    </dgm:pt>
    <dgm:pt modelId="{3C795815-F236-40A5-87AC-D4B507D8F435}" type="parTrans" cxnId="{8884738D-299A-4FE2-976F-83D7DFC386C3}">
      <dgm:prSet/>
      <dgm:spPr/>
      <dgm:t>
        <a:bodyPr/>
        <a:lstStyle/>
        <a:p>
          <a:endParaRPr lang="en-US"/>
        </a:p>
      </dgm:t>
    </dgm:pt>
    <dgm:pt modelId="{60140D91-D8B4-4FA5-8AFC-2C1FA7C0B3A4}" type="sibTrans" cxnId="{8884738D-299A-4FE2-976F-83D7DFC386C3}">
      <dgm:prSet/>
      <dgm:spPr/>
      <dgm:t>
        <a:bodyPr/>
        <a:lstStyle/>
        <a:p>
          <a:endParaRPr lang="en-US"/>
        </a:p>
      </dgm:t>
    </dgm:pt>
    <dgm:pt modelId="{074202F7-F5AD-4C0B-85E3-676374333EC4}">
      <dgm:prSet phldrT="[Text]"/>
      <dgm:spPr/>
      <dgm:t>
        <a:bodyPr/>
        <a:lstStyle/>
        <a:p>
          <a:r>
            <a:rPr lang="fr-FR" dirty="0">
              <a:latin typeface="+mj-lt"/>
            </a:rPr>
            <a:t>Problèmes passés</a:t>
          </a:r>
        </a:p>
      </dgm:t>
    </dgm:pt>
    <dgm:pt modelId="{484C16D4-F629-4712-9F33-D4F62F2F7442}" type="parTrans" cxnId="{0B47CE4A-1EB7-44E6-8145-CE8FD49E98CC}">
      <dgm:prSet/>
      <dgm:spPr/>
      <dgm:t>
        <a:bodyPr/>
        <a:lstStyle/>
        <a:p>
          <a:endParaRPr lang="en-US"/>
        </a:p>
      </dgm:t>
    </dgm:pt>
    <dgm:pt modelId="{9CEE4E58-CCD2-4FDC-935B-4B7F99C02237}" type="sibTrans" cxnId="{0B47CE4A-1EB7-44E6-8145-CE8FD49E98CC}">
      <dgm:prSet/>
      <dgm:spPr/>
      <dgm:t>
        <a:bodyPr/>
        <a:lstStyle/>
        <a:p>
          <a:endParaRPr lang="en-US"/>
        </a:p>
      </dgm:t>
    </dgm:pt>
    <dgm:pt modelId="{FA980657-5AF0-44B6-A135-F35187F39749}">
      <dgm:prSet phldrT="[Text]"/>
      <dgm:spPr/>
      <dgm:t>
        <a:bodyPr/>
        <a:lstStyle/>
        <a:p>
          <a:r>
            <a:rPr lang="fr-FR" b="1">
              <a:latin typeface="+mj-lt"/>
            </a:rPr>
            <a:t>Différentes perspectives</a:t>
          </a:r>
          <a:endParaRPr lang="fr-FR" b="1" dirty="0">
            <a:latin typeface="+mj-lt"/>
          </a:endParaRPr>
        </a:p>
      </dgm:t>
    </dgm:pt>
    <dgm:pt modelId="{2D2FFC0C-9167-43C0-BD34-9250EDDF2887}" type="parTrans" cxnId="{DD281698-59BF-4598-B2B4-D853D3C0F377}">
      <dgm:prSet/>
      <dgm:spPr/>
      <dgm:t>
        <a:bodyPr/>
        <a:lstStyle/>
        <a:p>
          <a:endParaRPr lang="en-US"/>
        </a:p>
      </dgm:t>
    </dgm:pt>
    <dgm:pt modelId="{C28A321E-6255-4CFC-9D20-36BD30EDE5F6}" type="sibTrans" cxnId="{DD281698-59BF-4598-B2B4-D853D3C0F377}">
      <dgm:prSet/>
      <dgm:spPr/>
      <dgm:t>
        <a:bodyPr/>
        <a:lstStyle/>
        <a:p>
          <a:endParaRPr lang="en-US"/>
        </a:p>
      </dgm:t>
    </dgm:pt>
    <dgm:pt modelId="{383571A8-A8A8-4207-B244-ED2B9929602D}">
      <dgm:prSet phldrT="[Text]"/>
      <dgm:spPr/>
      <dgm:t>
        <a:bodyPr/>
        <a:lstStyle/>
        <a:p>
          <a:r>
            <a:rPr lang="fr-FR" dirty="0">
              <a:latin typeface="+mj-lt"/>
            </a:rPr>
            <a:t>Vérités universelles</a:t>
          </a:r>
        </a:p>
      </dgm:t>
    </dgm:pt>
    <dgm:pt modelId="{B25AFA09-5E14-4799-971C-CED680EB4BBB}" type="parTrans" cxnId="{AAD72FFA-9A2E-416B-8BFD-E806499E5987}">
      <dgm:prSet/>
      <dgm:spPr/>
      <dgm:t>
        <a:bodyPr/>
        <a:lstStyle/>
        <a:p>
          <a:endParaRPr lang="en-US"/>
        </a:p>
      </dgm:t>
    </dgm:pt>
    <dgm:pt modelId="{659CC5A4-80F7-4042-A8C0-BA82937932E6}" type="sibTrans" cxnId="{AAD72FFA-9A2E-416B-8BFD-E806499E5987}">
      <dgm:prSet/>
      <dgm:spPr/>
      <dgm:t>
        <a:bodyPr/>
        <a:lstStyle/>
        <a:p>
          <a:endParaRPr lang="en-US"/>
        </a:p>
      </dgm:t>
    </dgm:pt>
    <dgm:pt modelId="{C2F7302D-827A-478B-8928-D1BF9F1089EA}">
      <dgm:prSet phldrT="[Text]"/>
      <dgm:spPr/>
      <dgm:t>
        <a:bodyPr/>
        <a:lstStyle/>
        <a:p>
          <a:r>
            <a:rPr lang="fr-FR" b="1">
              <a:latin typeface="+mj-lt"/>
            </a:rPr>
            <a:t>Possibilités futures</a:t>
          </a:r>
          <a:endParaRPr lang="fr-FR" b="1" dirty="0">
            <a:latin typeface="+mj-lt"/>
          </a:endParaRPr>
        </a:p>
      </dgm:t>
    </dgm:pt>
    <dgm:pt modelId="{88684739-49AF-4568-A682-BBD1D803758D}" type="parTrans" cxnId="{3225187B-8FCD-4D8A-B24A-66E4A92AD810}">
      <dgm:prSet/>
      <dgm:spPr/>
      <dgm:t>
        <a:bodyPr/>
        <a:lstStyle/>
        <a:p>
          <a:endParaRPr lang="en-US"/>
        </a:p>
      </dgm:t>
    </dgm:pt>
    <dgm:pt modelId="{D7862E22-8F37-4711-ABAF-A3F7C279A6F8}" type="sibTrans" cxnId="{3225187B-8FCD-4D8A-B24A-66E4A92AD810}">
      <dgm:prSet/>
      <dgm:spPr/>
      <dgm:t>
        <a:bodyPr/>
        <a:lstStyle/>
        <a:p>
          <a:endParaRPr lang="en-US"/>
        </a:p>
      </dgm:t>
    </dgm:pt>
    <dgm:pt modelId="{49A61983-49CE-4BA4-9420-11FAA628B098}" type="pres">
      <dgm:prSet presAssocID="{945E2330-E97E-4A23-9B76-49B373318D9E}" presName="Name0" presStyleCnt="0">
        <dgm:presLayoutVars>
          <dgm:chPref val="3"/>
          <dgm:dir/>
          <dgm:animLvl val="lvl"/>
          <dgm:resizeHandles/>
        </dgm:presLayoutVars>
      </dgm:prSet>
      <dgm:spPr/>
      <dgm:t>
        <a:bodyPr/>
        <a:lstStyle/>
        <a:p>
          <a:endParaRPr lang="bg-BG"/>
        </a:p>
      </dgm:t>
    </dgm:pt>
    <dgm:pt modelId="{E3EFAC24-6B3E-4E07-B2D7-7465516619E8}" type="pres">
      <dgm:prSet presAssocID="{F601121D-A710-4BB4-9E98-65E7ECFF4D3A}" presName="horFlow" presStyleCnt="0"/>
      <dgm:spPr/>
    </dgm:pt>
    <dgm:pt modelId="{41B6FA6C-ECB1-477A-A873-604F3A5A992E}" type="pres">
      <dgm:prSet presAssocID="{F601121D-A710-4BB4-9E98-65E7ECFF4D3A}" presName="bigChev" presStyleLbl="node1" presStyleIdx="0" presStyleCnt="4"/>
      <dgm:spPr/>
      <dgm:t>
        <a:bodyPr/>
        <a:lstStyle/>
        <a:p>
          <a:endParaRPr lang="bg-BG"/>
        </a:p>
      </dgm:t>
    </dgm:pt>
    <dgm:pt modelId="{969D9DF5-42AE-48E2-8C54-7CC61D2D7190}" type="pres">
      <dgm:prSet presAssocID="{9EBA97C6-D1EA-435C-9D75-E903044A33E0}" presName="parTrans" presStyleCnt="0"/>
      <dgm:spPr/>
    </dgm:pt>
    <dgm:pt modelId="{2E07E3A8-7A0C-4FDE-BF78-928B11A4825C}" type="pres">
      <dgm:prSet presAssocID="{4732B73B-5965-4BCB-AA30-3B917552BB2E}" presName="node" presStyleLbl="alignAccFollowNode1" presStyleIdx="0" presStyleCnt="4">
        <dgm:presLayoutVars>
          <dgm:bulletEnabled val="1"/>
        </dgm:presLayoutVars>
      </dgm:prSet>
      <dgm:spPr/>
      <dgm:t>
        <a:bodyPr/>
        <a:lstStyle/>
        <a:p>
          <a:endParaRPr lang="bg-BG"/>
        </a:p>
      </dgm:t>
    </dgm:pt>
    <dgm:pt modelId="{B9FF8882-D210-4913-9FA5-62EE6BB60061}" type="pres">
      <dgm:prSet presAssocID="{F601121D-A710-4BB4-9E98-65E7ECFF4D3A}" presName="vSp" presStyleCnt="0"/>
      <dgm:spPr/>
    </dgm:pt>
    <dgm:pt modelId="{92B13224-6C05-4E47-886F-376F837D5571}" type="pres">
      <dgm:prSet presAssocID="{73BA365B-0C51-40B3-AF54-56E771659459}" presName="horFlow" presStyleCnt="0"/>
      <dgm:spPr/>
    </dgm:pt>
    <dgm:pt modelId="{0FFC9F90-66B3-4B7C-9436-012E5121FCAD}" type="pres">
      <dgm:prSet presAssocID="{73BA365B-0C51-40B3-AF54-56E771659459}" presName="bigChev" presStyleLbl="node1" presStyleIdx="1" presStyleCnt="4"/>
      <dgm:spPr/>
      <dgm:t>
        <a:bodyPr/>
        <a:lstStyle/>
        <a:p>
          <a:endParaRPr lang="bg-BG"/>
        </a:p>
      </dgm:t>
    </dgm:pt>
    <dgm:pt modelId="{5123E1F4-E73C-4247-9F49-E828F6CE41B4}" type="pres">
      <dgm:prSet presAssocID="{3C795815-F236-40A5-87AC-D4B507D8F435}" presName="parTrans" presStyleCnt="0"/>
      <dgm:spPr/>
    </dgm:pt>
    <dgm:pt modelId="{B1B44622-F3AC-4C30-91B9-446E2BEE652C}" type="pres">
      <dgm:prSet presAssocID="{47522EEE-7B1E-46C8-B4AB-98F9AA7AB23D}" presName="node" presStyleLbl="alignAccFollowNode1" presStyleIdx="1" presStyleCnt="4">
        <dgm:presLayoutVars>
          <dgm:bulletEnabled val="1"/>
        </dgm:presLayoutVars>
      </dgm:prSet>
      <dgm:spPr/>
      <dgm:t>
        <a:bodyPr/>
        <a:lstStyle/>
        <a:p>
          <a:endParaRPr lang="bg-BG"/>
        </a:p>
      </dgm:t>
    </dgm:pt>
    <dgm:pt modelId="{1281AAD8-8811-4BE5-B789-F12BD7FC0EB8}" type="pres">
      <dgm:prSet presAssocID="{73BA365B-0C51-40B3-AF54-56E771659459}" presName="vSp" presStyleCnt="0"/>
      <dgm:spPr/>
    </dgm:pt>
    <dgm:pt modelId="{EB7C300E-F513-4109-9471-1556C7325BA0}" type="pres">
      <dgm:prSet presAssocID="{074202F7-F5AD-4C0B-85E3-676374333EC4}" presName="horFlow" presStyleCnt="0"/>
      <dgm:spPr/>
    </dgm:pt>
    <dgm:pt modelId="{695C4A96-CDF9-4304-88B7-065DB49FF875}" type="pres">
      <dgm:prSet presAssocID="{074202F7-F5AD-4C0B-85E3-676374333EC4}" presName="bigChev" presStyleLbl="node1" presStyleIdx="2" presStyleCnt="4"/>
      <dgm:spPr/>
      <dgm:t>
        <a:bodyPr/>
        <a:lstStyle/>
        <a:p>
          <a:endParaRPr lang="bg-BG"/>
        </a:p>
      </dgm:t>
    </dgm:pt>
    <dgm:pt modelId="{3A618818-FB82-465A-BBDA-FDEF86C82E4A}" type="pres">
      <dgm:prSet presAssocID="{88684739-49AF-4568-A682-BBD1D803758D}" presName="parTrans" presStyleCnt="0"/>
      <dgm:spPr/>
    </dgm:pt>
    <dgm:pt modelId="{47977005-66B3-4104-A89A-C6D7E014E0AA}" type="pres">
      <dgm:prSet presAssocID="{C2F7302D-827A-478B-8928-D1BF9F1089EA}" presName="node" presStyleLbl="alignAccFollowNode1" presStyleIdx="2" presStyleCnt="4">
        <dgm:presLayoutVars>
          <dgm:bulletEnabled val="1"/>
        </dgm:presLayoutVars>
      </dgm:prSet>
      <dgm:spPr/>
      <dgm:t>
        <a:bodyPr/>
        <a:lstStyle/>
        <a:p>
          <a:endParaRPr lang="bg-BG"/>
        </a:p>
      </dgm:t>
    </dgm:pt>
    <dgm:pt modelId="{FFFF4FDC-3F1E-4B51-99D3-1E5B4C0F738C}" type="pres">
      <dgm:prSet presAssocID="{074202F7-F5AD-4C0B-85E3-676374333EC4}" presName="vSp" presStyleCnt="0"/>
      <dgm:spPr/>
    </dgm:pt>
    <dgm:pt modelId="{B4FFF214-5078-45A7-B270-62AD8F905815}" type="pres">
      <dgm:prSet presAssocID="{383571A8-A8A8-4207-B244-ED2B9929602D}" presName="horFlow" presStyleCnt="0"/>
      <dgm:spPr/>
    </dgm:pt>
    <dgm:pt modelId="{6B391829-68D9-46F5-AA4F-A5CFF03C6ABB}" type="pres">
      <dgm:prSet presAssocID="{383571A8-A8A8-4207-B244-ED2B9929602D}" presName="bigChev" presStyleLbl="node1" presStyleIdx="3" presStyleCnt="4"/>
      <dgm:spPr/>
      <dgm:t>
        <a:bodyPr/>
        <a:lstStyle/>
        <a:p>
          <a:endParaRPr lang="bg-BG"/>
        </a:p>
      </dgm:t>
    </dgm:pt>
    <dgm:pt modelId="{5135AF57-A311-4CE8-9531-8044ACB2F0B9}" type="pres">
      <dgm:prSet presAssocID="{2D2FFC0C-9167-43C0-BD34-9250EDDF2887}" presName="parTrans" presStyleCnt="0"/>
      <dgm:spPr/>
    </dgm:pt>
    <dgm:pt modelId="{E248870C-ED55-42F2-850D-D7C26DB01454}" type="pres">
      <dgm:prSet presAssocID="{FA980657-5AF0-44B6-A135-F35187F39749}" presName="node" presStyleLbl="alignAccFollowNode1" presStyleIdx="3" presStyleCnt="4">
        <dgm:presLayoutVars>
          <dgm:bulletEnabled val="1"/>
        </dgm:presLayoutVars>
      </dgm:prSet>
      <dgm:spPr/>
      <dgm:t>
        <a:bodyPr/>
        <a:lstStyle/>
        <a:p>
          <a:endParaRPr lang="bg-BG"/>
        </a:p>
      </dgm:t>
    </dgm:pt>
  </dgm:ptLst>
  <dgm:cxnLst>
    <dgm:cxn modelId="{AAD72FFA-9A2E-416B-8BFD-E806499E5987}" srcId="{945E2330-E97E-4A23-9B76-49B373318D9E}" destId="{383571A8-A8A8-4207-B244-ED2B9929602D}" srcOrd="3" destOrd="0" parTransId="{B25AFA09-5E14-4799-971C-CED680EB4BBB}" sibTransId="{659CC5A4-80F7-4042-A8C0-BA82937932E6}"/>
    <dgm:cxn modelId="{D124EE1C-AA69-4145-A07A-167A1AB00F8C}" type="presOf" srcId="{FA980657-5AF0-44B6-A135-F35187F39749}" destId="{E248870C-ED55-42F2-850D-D7C26DB01454}" srcOrd="0" destOrd="0" presId="urn:microsoft.com/office/officeart/2005/8/layout/lProcess3"/>
    <dgm:cxn modelId="{F78A6B08-79EF-489B-ABAE-84288F6F49A5}" type="presOf" srcId="{47522EEE-7B1E-46C8-B4AB-98F9AA7AB23D}" destId="{B1B44622-F3AC-4C30-91B9-446E2BEE652C}" srcOrd="0" destOrd="0" presId="urn:microsoft.com/office/officeart/2005/8/layout/lProcess3"/>
    <dgm:cxn modelId="{DD281698-59BF-4598-B2B4-D853D3C0F377}" srcId="{383571A8-A8A8-4207-B244-ED2B9929602D}" destId="{FA980657-5AF0-44B6-A135-F35187F39749}" srcOrd="0" destOrd="0" parTransId="{2D2FFC0C-9167-43C0-BD34-9250EDDF2887}" sibTransId="{C28A321E-6255-4CFC-9D20-36BD30EDE5F6}"/>
    <dgm:cxn modelId="{61DDD61D-36F5-4D7A-ADA5-6D2E573B063F}" srcId="{945E2330-E97E-4A23-9B76-49B373318D9E}" destId="{F601121D-A710-4BB4-9E98-65E7ECFF4D3A}" srcOrd="0" destOrd="0" parTransId="{5C13FDAD-C536-4B79-883C-ECD313662881}" sibTransId="{FDE94B82-F0FC-4956-96DC-B0C4FF8DBA63}"/>
    <dgm:cxn modelId="{ECD2F3DA-44D8-4FFE-9346-1B3A8203117A}" type="presOf" srcId="{C2F7302D-827A-478B-8928-D1BF9F1089EA}" destId="{47977005-66B3-4104-A89A-C6D7E014E0AA}" srcOrd="0" destOrd="0" presId="urn:microsoft.com/office/officeart/2005/8/layout/lProcess3"/>
    <dgm:cxn modelId="{5A285109-252A-423F-9F52-EBF48D8B06A9}" srcId="{945E2330-E97E-4A23-9B76-49B373318D9E}" destId="{73BA365B-0C51-40B3-AF54-56E771659459}" srcOrd="1" destOrd="0" parTransId="{35CC6F36-7D70-4992-AFDC-40DE7FED1ECB}" sibTransId="{9C429398-960E-447D-9967-BF142DF883EA}"/>
    <dgm:cxn modelId="{DAD51C1C-902D-46E5-82F0-F1952A4202BB}" type="presOf" srcId="{383571A8-A8A8-4207-B244-ED2B9929602D}" destId="{6B391829-68D9-46F5-AA4F-A5CFF03C6ABB}" srcOrd="0" destOrd="0" presId="urn:microsoft.com/office/officeart/2005/8/layout/lProcess3"/>
    <dgm:cxn modelId="{0B47CE4A-1EB7-44E6-8145-CE8FD49E98CC}" srcId="{945E2330-E97E-4A23-9B76-49B373318D9E}" destId="{074202F7-F5AD-4C0B-85E3-676374333EC4}" srcOrd="2" destOrd="0" parTransId="{484C16D4-F629-4712-9F33-D4F62F2F7442}" sibTransId="{9CEE4E58-CCD2-4FDC-935B-4B7F99C02237}"/>
    <dgm:cxn modelId="{D21C2221-CABC-4CDB-ABE6-E82AD8D03577}" type="presOf" srcId="{73BA365B-0C51-40B3-AF54-56E771659459}" destId="{0FFC9F90-66B3-4B7C-9436-012E5121FCAD}" srcOrd="0" destOrd="0" presId="urn:microsoft.com/office/officeart/2005/8/layout/lProcess3"/>
    <dgm:cxn modelId="{BABFFEE7-D7D4-47EF-ADFC-197CD7EA9134}" type="presOf" srcId="{4732B73B-5965-4BCB-AA30-3B917552BB2E}" destId="{2E07E3A8-7A0C-4FDE-BF78-928B11A4825C}" srcOrd="0" destOrd="0" presId="urn:microsoft.com/office/officeart/2005/8/layout/lProcess3"/>
    <dgm:cxn modelId="{DA2D3066-B9CA-4219-BA10-23FBCFE89292}" type="presOf" srcId="{074202F7-F5AD-4C0B-85E3-676374333EC4}" destId="{695C4A96-CDF9-4304-88B7-065DB49FF875}" srcOrd="0" destOrd="0" presId="urn:microsoft.com/office/officeart/2005/8/layout/lProcess3"/>
    <dgm:cxn modelId="{2BC2C656-5228-4620-95D7-0BDBCC3FC0F8}" type="presOf" srcId="{945E2330-E97E-4A23-9B76-49B373318D9E}" destId="{49A61983-49CE-4BA4-9420-11FAA628B098}" srcOrd="0" destOrd="0" presId="urn:microsoft.com/office/officeart/2005/8/layout/lProcess3"/>
    <dgm:cxn modelId="{3225187B-8FCD-4D8A-B24A-66E4A92AD810}" srcId="{074202F7-F5AD-4C0B-85E3-676374333EC4}" destId="{C2F7302D-827A-478B-8928-D1BF9F1089EA}" srcOrd="0" destOrd="0" parTransId="{88684739-49AF-4568-A682-BBD1D803758D}" sibTransId="{D7862E22-8F37-4711-ABAF-A3F7C279A6F8}"/>
    <dgm:cxn modelId="{8884738D-299A-4FE2-976F-83D7DFC386C3}" srcId="{73BA365B-0C51-40B3-AF54-56E771659459}" destId="{47522EEE-7B1E-46C8-B4AB-98F9AA7AB23D}" srcOrd="0" destOrd="0" parTransId="{3C795815-F236-40A5-87AC-D4B507D8F435}" sibTransId="{60140D91-D8B4-4FA5-8AFC-2C1FA7C0B3A4}"/>
    <dgm:cxn modelId="{0D011710-EAE5-4B5C-9A50-D5E091BF3B72}" type="presOf" srcId="{F601121D-A710-4BB4-9E98-65E7ECFF4D3A}" destId="{41B6FA6C-ECB1-477A-A873-604F3A5A992E}" srcOrd="0" destOrd="0" presId="urn:microsoft.com/office/officeart/2005/8/layout/lProcess3"/>
    <dgm:cxn modelId="{F73D5C6D-AA33-43D6-83BD-5193D26BA3A5}" srcId="{F601121D-A710-4BB4-9E98-65E7ECFF4D3A}" destId="{4732B73B-5965-4BCB-AA30-3B917552BB2E}" srcOrd="0" destOrd="0" parTransId="{9EBA97C6-D1EA-435C-9D75-E903044A33E0}" sibTransId="{50EA0C13-4FBC-472C-907E-754BC1AD368C}"/>
    <dgm:cxn modelId="{A8761D52-C9EF-47B4-A3E1-13B474479789}" type="presParOf" srcId="{49A61983-49CE-4BA4-9420-11FAA628B098}" destId="{E3EFAC24-6B3E-4E07-B2D7-7465516619E8}" srcOrd="0" destOrd="0" presId="urn:microsoft.com/office/officeart/2005/8/layout/lProcess3"/>
    <dgm:cxn modelId="{4B0EE895-7F5E-4CA0-AFB8-E41579695A3F}" type="presParOf" srcId="{E3EFAC24-6B3E-4E07-B2D7-7465516619E8}" destId="{41B6FA6C-ECB1-477A-A873-604F3A5A992E}" srcOrd="0" destOrd="0" presId="urn:microsoft.com/office/officeart/2005/8/layout/lProcess3"/>
    <dgm:cxn modelId="{83006C5B-DF42-4C07-AF3B-EBF52E398461}" type="presParOf" srcId="{E3EFAC24-6B3E-4E07-B2D7-7465516619E8}" destId="{969D9DF5-42AE-48E2-8C54-7CC61D2D7190}" srcOrd="1" destOrd="0" presId="urn:microsoft.com/office/officeart/2005/8/layout/lProcess3"/>
    <dgm:cxn modelId="{C3099B1C-182F-44E6-9D7E-4B024E59002C}" type="presParOf" srcId="{E3EFAC24-6B3E-4E07-B2D7-7465516619E8}" destId="{2E07E3A8-7A0C-4FDE-BF78-928B11A4825C}" srcOrd="2" destOrd="0" presId="urn:microsoft.com/office/officeart/2005/8/layout/lProcess3"/>
    <dgm:cxn modelId="{B85C0F0F-4B0E-4249-835B-93176A603AC1}" type="presParOf" srcId="{49A61983-49CE-4BA4-9420-11FAA628B098}" destId="{B9FF8882-D210-4913-9FA5-62EE6BB60061}" srcOrd="1" destOrd="0" presId="urn:microsoft.com/office/officeart/2005/8/layout/lProcess3"/>
    <dgm:cxn modelId="{AF8A0DBF-87F9-4BBA-9FB7-43FF2BE34F4D}" type="presParOf" srcId="{49A61983-49CE-4BA4-9420-11FAA628B098}" destId="{92B13224-6C05-4E47-886F-376F837D5571}" srcOrd="2" destOrd="0" presId="urn:microsoft.com/office/officeart/2005/8/layout/lProcess3"/>
    <dgm:cxn modelId="{24423BF2-79E2-4FBF-A428-273D6FB1481E}" type="presParOf" srcId="{92B13224-6C05-4E47-886F-376F837D5571}" destId="{0FFC9F90-66B3-4B7C-9436-012E5121FCAD}" srcOrd="0" destOrd="0" presId="urn:microsoft.com/office/officeart/2005/8/layout/lProcess3"/>
    <dgm:cxn modelId="{F1861BC6-A244-4791-AA29-E947DF7B3D19}" type="presParOf" srcId="{92B13224-6C05-4E47-886F-376F837D5571}" destId="{5123E1F4-E73C-4247-9F49-E828F6CE41B4}" srcOrd="1" destOrd="0" presId="urn:microsoft.com/office/officeart/2005/8/layout/lProcess3"/>
    <dgm:cxn modelId="{8A06E8C1-33C6-4B59-911D-38A722368B0C}" type="presParOf" srcId="{92B13224-6C05-4E47-886F-376F837D5571}" destId="{B1B44622-F3AC-4C30-91B9-446E2BEE652C}" srcOrd="2" destOrd="0" presId="urn:microsoft.com/office/officeart/2005/8/layout/lProcess3"/>
    <dgm:cxn modelId="{0D6F118E-2A31-4468-9EFE-47AEB6069B63}" type="presParOf" srcId="{49A61983-49CE-4BA4-9420-11FAA628B098}" destId="{1281AAD8-8811-4BE5-B789-F12BD7FC0EB8}" srcOrd="3" destOrd="0" presId="urn:microsoft.com/office/officeart/2005/8/layout/lProcess3"/>
    <dgm:cxn modelId="{D351CFAE-2EE7-4BCD-A36E-80F0AAB673F8}" type="presParOf" srcId="{49A61983-49CE-4BA4-9420-11FAA628B098}" destId="{EB7C300E-F513-4109-9471-1556C7325BA0}" srcOrd="4" destOrd="0" presId="urn:microsoft.com/office/officeart/2005/8/layout/lProcess3"/>
    <dgm:cxn modelId="{0A0FD8A9-2FD7-44D2-B5AC-411676821D1C}" type="presParOf" srcId="{EB7C300E-F513-4109-9471-1556C7325BA0}" destId="{695C4A96-CDF9-4304-88B7-065DB49FF875}" srcOrd="0" destOrd="0" presId="urn:microsoft.com/office/officeart/2005/8/layout/lProcess3"/>
    <dgm:cxn modelId="{418CBB4D-02E2-45BA-BBFF-10432D47E8A9}" type="presParOf" srcId="{EB7C300E-F513-4109-9471-1556C7325BA0}" destId="{3A618818-FB82-465A-BBDA-FDEF86C82E4A}" srcOrd="1" destOrd="0" presId="urn:microsoft.com/office/officeart/2005/8/layout/lProcess3"/>
    <dgm:cxn modelId="{68A4748E-762B-48C4-9871-354E4C7D64F2}" type="presParOf" srcId="{EB7C300E-F513-4109-9471-1556C7325BA0}" destId="{47977005-66B3-4104-A89A-C6D7E014E0AA}" srcOrd="2" destOrd="0" presId="urn:microsoft.com/office/officeart/2005/8/layout/lProcess3"/>
    <dgm:cxn modelId="{D5E9B24B-A9C1-4123-95D6-64A3F1E2ECBE}" type="presParOf" srcId="{49A61983-49CE-4BA4-9420-11FAA628B098}" destId="{FFFF4FDC-3F1E-4B51-99D3-1E5B4C0F738C}" srcOrd="5" destOrd="0" presId="urn:microsoft.com/office/officeart/2005/8/layout/lProcess3"/>
    <dgm:cxn modelId="{5F85A258-9A4E-4921-8237-B7535A4585A8}" type="presParOf" srcId="{49A61983-49CE-4BA4-9420-11FAA628B098}" destId="{B4FFF214-5078-45A7-B270-62AD8F905815}" srcOrd="6" destOrd="0" presId="urn:microsoft.com/office/officeart/2005/8/layout/lProcess3"/>
    <dgm:cxn modelId="{7FD43CDE-2805-403F-9B1D-197D3D14635C}" type="presParOf" srcId="{B4FFF214-5078-45A7-B270-62AD8F905815}" destId="{6B391829-68D9-46F5-AA4F-A5CFF03C6ABB}" srcOrd="0" destOrd="0" presId="urn:microsoft.com/office/officeart/2005/8/layout/lProcess3"/>
    <dgm:cxn modelId="{C3DBC034-2E98-40A9-BDFC-F97E0458A09C}" type="presParOf" srcId="{B4FFF214-5078-45A7-B270-62AD8F905815}" destId="{5135AF57-A311-4CE8-9531-8044ACB2F0B9}" srcOrd="1" destOrd="0" presId="urn:microsoft.com/office/officeart/2005/8/layout/lProcess3"/>
    <dgm:cxn modelId="{312240C3-CE09-49D0-999C-6687D7F27FBF}" type="presParOf" srcId="{B4FFF214-5078-45A7-B270-62AD8F905815}" destId="{E248870C-ED55-42F2-850D-D7C26DB01454}"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B6FA6C-ECB1-477A-A873-604F3A5A992E}">
      <dsp:nvSpPr>
        <dsp:cNvPr id="0" name=""/>
        <dsp:cNvSpPr/>
      </dsp:nvSpPr>
      <dsp:spPr>
        <a:xfrm>
          <a:off x="343860" y="3854"/>
          <a:ext cx="2554391" cy="1021756"/>
        </a:xfrm>
        <a:prstGeom prst="chevron">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fr-FR" sz="2300" kern="1200" dirty="0">
              <a:latin typeface="+mj-lt"/>
            </a:rPr>
            <a:t>Restrictions et lacunes</a:t>
          </a:r>
        </a:p>
      </dsp:txBody>
      <dsp:txXfrm>
        <a:off x="854738" y="3854"/>
        <a:ext cx="1532635" cy="1021756"/>
      </dsp:txXfrm>
    </dsp:sp>
    <dsp:sp modelId="{2E07E3A8-7A0C-4FDE-BF78-928B11A4825C}">
      <dsp:nvSpPr>
        <dsp:cNvPr id="0" name=""/>
        <dsp:cNvSpPr/>
      </dsp:nvSpPr>
      <dsp:spPr>
        <a:xfrm>
          <a:off x="2566181" y="90703"/>
          <a:ext cx="2120145" cy="848058"/>
        </a:xfrm>
        <a:prstGeom prst="chevron">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b="1" kern="1200">
              <a:latin typeface="+mj-lt"/>
            </a:rPr>
            <a:t>Forces</a:t>
          </a:r>
          <a:endParaRPr lang="fr-FR" sz="1800" b="1" kern="1200" dirty="0">
            <a:latin typeface="+mj-lt"/>
          </a:endParaRPr>
        </a:p>
      </dsp:txBody>
      <dsp:txXfrm>
        <a:off x="2990210" y="90703"/>
        <a:ext cx="1272087" cy="848058"/>
      </dsp:txXfrm>
    </dsp:sp>
    <dsp:sp modelId="{0FFC9F90-66B3-4B7C-9436-012E5121FCAD}">
      <dsp:nvSpPr>
        <dsp:cNvPr id="0" name=""/>
        <dsp:cNvSpPr/>
      </dsp:nvSpPr>
      <dsp:spPr>
        <a:xfrm>
          <a:off x="343860" y="1168657"/>
          <a:ext cx="2554391" cy="1021756"/>
        </a:xfrm>
        <a:prstGeom prst="chevron">
          <a:avLst/>
        </a:prstGeom>
        <a:solidFill>
          <a:schemeClr val="accent5">
            <a:hueOff val="-3327248"/>
            <a:satOff val="-5151"/>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fr-FR" sz="2300" kern="1200" dirty="0">
              <a:latin typeface="+mj-lt"/>
            </a:rPr>
            <a:t>Contraintes</a:t>
          </a:r>
        </a:p>
      </dsp:txBody>
      <dsp:txXfrm>
        <a:off x="854738" y="1168657"/>
        <a:ext cx="1532635" cy="1021756"/>
      </dsp:txXfrm>
    </dsp:sp>
    <dsp:sp modelId="{B1B44622-F3AC-4C30-91B9-446E2BEE652C}">
      <dsp:nvSpPr>
        <dsp:cNvPr id="0" name=""/>
        <dsp:cNvSpPr/>
      </dsp:nvSpPr>
      <dsp:spPr>
        <a:xfrm>
          <a:off x="2566181" y="1255506"/>
          <a:ext cx="2120145" cy="848058"/>
        </a:xfrm>
        <a:prstGeom prst="chevron">
          <a:avLst/>
        </a:prstGeom>
        <a:solidFill>
          <a:schemeClr val="accent5">
            <a:tint val="40000"/>
            <a:alpha val="90000"/>
            <a:hueOff val="-3293080"/>
            <a:satOff val="-3796"/>
            <a:lumOff val="-52"/>
            <a:alphaOff val="0"/>
          </a:schemeClr>
        </a:solidFill>
        <a:ln w="15875" cap="flat" cmpd="sng" algn="ctr">
          <a:solidFill>
            <a:schemeClr val="accent5">
              <a:tint val="40000"/>
              <a:alpha val="90000"/>
              <a:hueOff val="-3293080"/>
              <a:satOff val="-3796"/>
              <a:lumOff val="-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b="1" kern="1200">
              <a:latin typeface="+mj-lt"/>
            </a:rPr>
            <a:t>Potentiel</a:t>
          </a:r>
          <a:endParaRPr lang="fr-FR" sz="1800" b="1" kern="1200" dirty="0">
            <a:latin typeface="+mj-lt"/>
          </a:endParaRPr>
        </a:p>
      </dsp:txBody>
      <dsp:txXfrm>
        <a:off x="2990210" y="1255506"/>
        <a:ext cx="1272087" cy="848058"/>
      </dsp:txXfrm>
    </dsp:sp>
    <dsp:sp modelId="{695C4A96-CDF9-4304-88B7-065DB49FF875}">
      <dsp:nvSpPr>
        <dsp:cNvPr id="0" name=""/>
        <dsp:cNvSpPr/>
      </dsp:nvSpPr>
      <dsp:spPr>
        <a:xfrm>
          <a:off x="343860" y="2333459"/>
          <a:ext cx="2554391" cy="1021756"/>
        </a:xfrm>
        <a:prstGeom prst="chevron">
          <a:avLst/>
        </a:prstGeom>
        <a:solidFill>
          <a:schemeClr val="accent5">
            <a:hueOff val="-6654497"/>
            <a:satOff val="-10303"/>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fr-FR" sz="2300" kern="1200" dirty="0">
              <a:latin typeface="+mj-lt"/>
            </a:rPr>
            <a:t>Problèmes passés</a:t>
          </a:r>
        </a:p>
      </dsp:txBody>
      <dsp:txXfrm>
        <a:off x="854738" y="2333459"/>
        <a:ext cx="1532635" cy="1021756"/>
      </dsp:txXfrm>
    </dsp:sp>
    <dsp:sp modelId="{47977005-66B3-4104-A89A-C6D7E014E0AA}">
      <dsp:nvSpPr>
        <dsp:cNvPr id="0" name=""/>
        <dsp:cNvSpPr/>
      </dsp:nvSpPr>
      <dsp:spPr>
        <a:xfrm>
          <a:off x="2566181" y="2420309"/>
          <a:ext cx="2120145" cy="848058"/>
        </a:xfrm>
        <a:prstGeom prst="chevron">
          <a:avLst/>
        </a:prstGeom>
        <a:solidFill>
          <a:schemeClr val="accent5">
            <a:tint val="40000"/>
            <a:alpha val="90000"/>
            <a:hueOff val="-6586160"/>
            <a:satOff val="-7591"/>
            <a:lumOff val="-103"/>
            <a:alphaOff val="0"/>
          </a:schemeClr>
        </a:solidFill>
        <a:ln w="15875" cap="flat" cmpd="sng" algn="ctr">
          <a:solidFill>
            <a:schemeClr val="accent5">
              <a:tint val="40000"/>
              <a:alpha val="90000"/>
              <a:hueOff val="-6586160"/>
              <a:satOff val="-7591"/>
              <a:lumOff val="-10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b="1" kern="1200">
              <a:latin typeface="+mj-lt"/>
            </a:rPr>
            <a:t>Possibilités futures</a:t>
          </a:r>
          <a:endParaRPr lang="fr-FR" sz="1800" b="1" kern="1200" dirty="0">
            <a:latin typeface="+mj-lt"/>
          </a:endParaRPr>
        </a:p>
      </dsp:txBody>
      <dsp:txXfrm>
        <a:off x="2990210" y="2420309"/>
        <a:ext cx="1272087" cy="848058"/>
      </dsp:txXfrm>
    </dsp:sp>
    <dsp:sp modelId="{6B391829-68D9-46F5-AA4F-A5CFF03C6ABB}">
      <dsp:nvSpPr>
        <dsp:cNvPr id="0" name=""/>
        <dsp:cNvSpPr/>
      </dsp:nvSpPr>
      <dsp:spPr>
        <a:xfrm>
          <a:off x="343860" y="3498262"/>
          <a:ext cx="2554391" cy="1021756"/>
        </a:xfrm>
        <a:prstGeom prst="chevron">
          <a:avLst/>
        </a:prstGeom>
        <a:solidFill>
          <a:schemeClr val="accent5">
            <a:hueOff val="-9981745"/>
            <a:satOff val="-1545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fr-FR" sz="2300" kern="1200" dirty="0">
              <a:latin typeface="+mj-lt"/>
            </a:rPr>
            <a:t>Vérités universelles</a:t>
          </a:r>
        </a:p>
      </dsp:txBody>
      <dsp:txXfrm>
        <a:off x="854738" y="3498262"/>
        <a:ext cx="1532635" cy="1021756"/>
      </dsp:txXfrm>
    </dsp:sp>
    <dsp:sp modelId="{E248870C-ED55-42F2-850D-D7C26DB01454}">
      <dsp:nvSpPr>
        <dsp:cNvPr id="0" name=""/>
        <dsp:cNvSpPr/>
      </dsp:nvSpPr>
      <dsp:spPr>
        <a:xfrm>
          <a:off x="2566181" y="3585111"/>
          <a:ext cx="2120145" cy="848058"/>
        </a:xfrm>
        <a:prstGeom prst="chevron">
          <a:avLst/>
        </a:prstGeom>
        <a:solidFill>
          <a:schemeClr val="accent5">
            <a:tint val="40000"/>
            <a:alpha val="90000"/>
            <a:hueOff val="-9879240"/>
            <a:satOff val="-11387"/>
            <a:lumOff val="-155"/>
            <a:alphaOff val="0"/>
          </a:schemeClr>
        </a:solidFill>
        <a:ln w="15875" cap="flat" cmpd="sng" algn="ctr">
          <a:solidFill>
            <a:schemeClr val="accent5">
              <a:tint val="40000"/>
              <a:alpha val="90000"/>
              <a:hueOff val="-9879240"/>
              <a:satOff val="-11387"/>
              <a:lumOff val="-1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b="1" kern="1200">
              <a:latin typeface="+mj-lt"/>
            </a:rPr>
            <a:t>Différentes perspectives</a:t>
          </a:r>
          <a:endParaRPr lang="fr-FR" sz="1800" b="1" kern="1200" dirty="0">
            <a:latin typeface="+mj-lt"/>
          </a:endParaRPr>
        </a:p>
      </dsp:txBody>
      <dsp:txXfrm>
        <a:off x="2990210" y="3585111"/>
        <a:ext cx="1272087" cy="84805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8/16/2017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fr-FR"/>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sz="1200" b="0" i="0" kern="1200" dirty="0">
                <a:solidFill>
                  <a:schemeClr val="tx1"/>
                </a:solidFill>
                <a:effectLst/>
                <a:latin typeface="+mn-lt"/>
              </a:rPr>
              <a:t>Voici cinq principes directeurs dont nous présentons les grandes lignes pour soutenir les gestionnaires de cas de VBG. Cette liste n'est certainement pas exhaustive, mais elle inclut les principes directeurs nécessaires pour soutenir les expériences positives en matière de supervision. </a:t>
            </a:r>
          </a:p>
          <a:p>
            <a:pPr lvl="0"/>
            <a:r>
              <a:rPr lang="fr-FR" sz="1200" b="1" i="1" kern="1200" dirty="0">
                <a:solidFill>
                  <a:schemeClr val="tx1"/>
                </a:solidFill>
                <a:effectLst/>
                <a:latin typeface="+mn-lt"/>
              </a:rPr>
              <a:t>Régulière et cohérente.</a:t>
            </a:r>
            <a:r>
              <a:rPr lang="fr-FR" sz="1200" kern="1200" dirty="0">
                <a:solidFill>
                  <a:schemeClr val="tx1"/>
                </a:solidFill>
                <a:effectLst/>
                <a:latin typeface="+mn-lt"/>
              </a:rPr>
              <a:t>  Cela signifie se rencontrer une fois par semaine et à une heure définie afin que l'intervenant et le superviseur puissent se préparer à la séance.  Un soutien ponctuel peut également être nécessaire et doit être fourni, mais il </a:t>
            </a:r>
            <a:r>
              <a:rPr lang="fr-FR" sz="1200" b="1" kern="1200" dirty="0">
                <a:solidFill>
                  <a:schemeClr val="tx1"/>
                </a:solidFill>
                <a:effectLst/>
                <a:latin typeface="+mn-lt"/>
              </a:rPr>
              <a:t>ne doit pas</a:t>
            </a:r>
            <a:r>
              <a:rPr lang="fr-FR" sz="1200" kern="1200" dirty="0">
                <a:solidFill>
                  <a:schemeClr val="tx1"/>
                </a:solidFill>
                <a:effectLst/>
                <a:latin typeface="+mn-lt"/>
              </a:rPr>
              <a:t> se substituer aux réunions de supervision régulières.  </a:t>
            </a:r>
          </a:p>
          <a:p>
            <a:pPr lvl="0"/>
            <a:r>
              <a:rPr lang="fr-FR" sz="1200" b="1" i="1" kern="1200" dirty="0">
                <a:solidFill>
                  <a:schemeClr val="tx1"/>
                </a:solidFill>
                <a:effectLst/>
                <a:latin typeface="+mn-lt"/>
              </a:rPr>
              <a:t>Collaborative.</a:t>
            </a:r>
            <a:r>
              <a:rPr lang="fr-FR" sz="1200" kern="1200" dirty="0">
                <a:solidFill>
                  <a:schemeClr val="tx1"/>
                </a:solidFill>
                <a:effectLst/>
                <a:latin typeface="+mn-lt"/>
              </a:rPr>
              <a:t>  Les superviseurs doivent encourager les membres de leur équipe de gestion des cas à venir aux réunions de supervision avec un ordre du jour identifiant les cas dont ils veulent parler, les questions particulières qu'ils souhaitent aborder et/ou les problèmes d'ordre technique dont ils aimeraient discuter. </a:t>
            </a:r>
          </a:p>
          <a:p>
            <a:pPr lvl="0"/>
            <a:r>
              <a:rPr lang="fr-FR" sz="1200" b="1" i="1" kern="1200" dirty="0">
                <a:solidFill>
                  <a:schemeClr val="tx1"/>
                </a:solidFill>
                <a:effectLst/>
                <a:latin typeface="+mn-lt"/>
              </a:rPr>
              <a:t>Opportunité d'apprentissage et de développement professionnel</a:t>
            </a:r>
            <a:r>
              <a:rPr lang="fr-FR" sz="1200" i="1" kern="1200" dirty="0">
                <a:solidFill>
                  <a:schemeClr val="tx1"/>
                </a:solidFill>
                <a:effectLst/>
                <a:latin typeface="+mn-lt"/>
              </a:rPr>
              <a:t>.</a:t>
            </a:r>
            <a:r>
              <a:rPr lang="fr-FR" sz="1200" kern="1200" dirty="0">
                <a:solidFill>
                  <a:schemeClr val="tx1"/>
                </a:solidFill>
                <a:effectLst/>
                <a:latin typeface="+mn-lt"/>
              </a:rPr>
              <a:t> Les superviseurs de la gestion des cas doivent utiliser les séances pour soutenir l'apprentissage et le développement professionnel des intervenants.  </a:t>
            </a:r>
          </a:p>
          <a:p>
            <a:pPr lvl="0"/>
            <a:r>
              <a:rPr lang="fr-FR" sz="1200" b="1" i="1" kern="1200" dirty="0">
                <a:solidFill>
                  <a:schemeClr val="tx1"/>
                </a:solidFill>
                <a:effectLst/>
                <a:latin typeface="+mn-lt"/>
              </a:rPr>
              <a:t>Sûre.</a:t>
            </a:r>
            <a:r>
              <a:rPr lang="fr-FR" sz="1200" kern="1200" dirty="0">
                <a:solidFill>
                  <a:schemeClr val="tx1"/>
                </a:solidFill>
                <a:effectLst/>
                <a:latin typeface="+mn-lt"/>
              </a:rPr>
              <a:t>  Les superviseurs de la gestion des cas doivent s'assurer que les réunions de supervision offrent un espace ou cadre sûr pour les intervenants, où ils peuvent faire des erreurs sans être jugés et où ils peuvent recevoir des commentaires constructifs sans être critiqués. </a:t>
            </a:r>
          </a:p>
          <a:p>
            <a:pPr lvl="0"/>
            <a:r>
              <a:rPr lang="fr-FR" sz="1200" b="1" i="1" kern="1200" dirty="0">
                <a:solidFill>
                  <a:schemeClr val="tx1"/>
                </a:solidFill>
                <a:effectLst/>
                <a:latin typeface="+mn-lt"/>
              </a:rPr>
              <a:t>Opportunité d'élaborer des modèles de bonnes pratiques avec les survivantes</a:t>
            </a:r>
            <a:r>
              <a:rPr lang="fr-FR" sz="1200" kern="1200" dirty="0">
                <a:solidFill>
                  <a:schemeClr val="tx1"/>
                </a:solidFill>
                <a:effectLst/>
                <a:latin typeface="+mn-lt"/>
              </a:rPr>
              <a:t>.  Les superviseurs ont l'occasion d'élaborer des bonnes pratiques de gestion des cas pendant les séances de supervision.  En communiquant avec les intervenants pendant la supervision, les superviseurs de la gestion des cas doivent suivre les mêmes pratiques de communication que celles que nous mettons en avant dans notre travail avec les survivantes. Cela signifie que vous devez :</a:t>
            </a:r>
          </a:p>
          <a:p>
            <a:pPr lvl="1"/>
            <a:r>
              <a:rPr lang="fr-FR" sz="1200" kern="1200" dirty="0">
                <a:solidFill>
                  <a:schemeClr val="tx1"/>
                </a:solidFill>
                <a:effectLst/>
                <a:latin typeface="+mn-lt"/>
              </a:rPr>
              <a:t>Écouter avant de poser des questions.</a:t>
            </a:r>
          </a:p>
          <a:p>
            <a:pPr lvl="1"/>
            <a:r>
              <a:rPr lang="fr-FR" sz="1200" kern="1200" dirty="0">
                <a:solidFill>
                  <a:schemeClr val="tx1"/>
                </a:solidFill>
                <a:effectLst/>
                <a:latin typeface="+mn-lt"/>
              </a:rPr>
              <a:t>Faire attention à votre communication verbale et non verbale et à celle des intervenants.</a:t>
            </a:r>
          </a:p>
          <a:p>
            <a:pPr lvl="1"/>
            <a:r>
              <a:rPr lang="fr-FR" sz="1200" kern="1200" dirty="0">
                <a:solidFill>
                  <a:schemeClr val="tx1"/>
                </a:solidFill>
                <a:effectLst/>
                <a:latin typeface="+mn-lt"/>
              </a:rPr>
              <a:t>Ne pas commencer une question par « Pourquoi ». Au lieu de dire « Pourquoi avez-vous fait cela », essayez de comprendre la logique de la décision et de l'action des intervenants en disant quelque chose comme « Dites-m'en plus sur votre stratégie ou votre décision lorsque vous avez X ».</a:t>
            </a:r>
          </a:p>
          <a:p>
            <a:pPr lvl="1"/>
            <a:r>
              <a:rPr lang="fr-FR" sz="1200" kern="1200" dirty="0">
                <a:solidFill>
                  <a:schemeClr val="tx1"/>
                </a:solidFill>
                <a:effectLst/>
                <a:latin typeface="+mn-lt"/>
              </a:rPr>
              <a:t>Résumer ce que vous avez compris des propos de l'intervenant afin de limiter les malentendus. Par exemple, vous pouvez dire : « Si j'ai bien compris, vous dites xxx » ou « Voyons si j'ai bien compris, vous disiez que xxx ».</a:t>
            </a:r>
          </a:p>
          <a:p>
            <a:pPr lvl="1"/>
            <a:r>
              <a:rPr lang="fr-FR" sz="1200" kern="1200" dirty="0">
                <a:solidFill>
                  <a:schemeClr val="tx1"/>
                </a:solidFill>
                <a:effectLst/>
                <a:latin typeface="+mn-lt"/>
              </a:rPr>
              <a:t>Faire preuve d'empathie à l'égard des problèmes, des préoccupations et des inquiétudes des intervenants concernant un cas.</a:t>
            </a:r>
          </a:p>
          <a:p>
            <a:pPr lvl="1"/>
            <a:r>
              <a:rPr lang="fr-FR" sz="1200" kern="1200" dirty="0">
                <a:solidFill>
                  <a:schemeClr val="tx1"/>
                </a:solidFill>
                <a:effectLst/>
                <a:latin typeface="+mn-lt"/>
              </a:rPr>
              <a:t>Travailler à partir d'une perspective basée sur les forces, en veillant à souligner ce que, selon vous, l'intervenant n'a pas bien fait et en lui demandant ce qu'il aurait pu faire différemment avant de lui faire part de vos commentaires. </a:t>
            </a:r>
          </a:p>
          <a:p>
            <a:pPr lvl="1"/>
            <a:r>
              <a:rPr lang="fr-FR" sz="1200" kern="1200" dirty="0">
                <a:solidFill>
                  <a:schemeClr val="tx1"/>
                </a:solidFill>
                <a:effectLst/>
                <a:latin typeface="+mn-lt"/>
              </a:rPr>
              <a:t>Chercher à responsabiliser l'intervenant en lui demandant de résoudre le problème au lieu de lui fournir immédiatement des solutions.</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fr-FR"/>
          </a:p>
        </p:txBody>
      </p:sp>
    </p:spTree>
    <p:extLst>
      <p:ext uri="{BB962C8B-B14F-4D97-AF65-F5344CB8AC3E}">
        <p14:creationId xmlns:p14="http://schemas.microsoft.com/office/powerpoint/2010/main" val="435217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vérifier si les personnes supervisées sont prêtes à mener des activités de gestion des cas avec les survivantes de violences basées sur le genre, il peut être utile d'utiliser différents outils en plus d'avoir des conversations ouvertes au cours desquelles aucun jugement n'est porté. Nous recommandons d'utiliser ces trois outils pour la supervision initiale et permanente des gestionnaires de cas. </a:t>
            </a:r>
          </a:p>
          <a:p>
            <a:endParaRPr lang="fr-FR" baseline="0" dirty="0"/>
          </a:p>
          <a:p>
            <a:r>
              <a:rPr lang="fr-FR" smtClean="0"/>
              <a:t>Le premier outil, l'</a:t>
            </a:r>
            <a:r>
              <a:rPr lang="fr-FR" b="1" baseline="0" dirty="0"/>
              <a:t>échelle des attitudes axées sur les survivantes</a:t>
            </a:r>
            <a:r>
              <a:rPr lang="fr-FR" smtClean="0"/>
              <a:t>, évalue les attitudes des membres du personnel qui fournissent un soutien direct aux survivantes. Il peut être utile lorsqu'il est utilisé comme évaluation initiale permettant de savoir où se situe un gestionnaire de cas par rapport aux soins axés sur les survivantes. </a:t>
            </a:r>
          </a:p>
          <a:p>
            <a:endParaRPr lang="fr-FR" baseline="0" dirty="0"/>
          </a:p>
          <a:p>
            <a:r>
              <a:rPr lang="fr-FR" smtClean="0"/>
              <a:t>Le deuxième outil, l'</a:t>
            </a:r>
            <a:r>
              <a:rPr lang="fr-FR" b="1" baseline="0" dirty="0"/>
              <a:t>évaluation des connaissances sur la gestion des cas axée sur les survivantes</a:t>
            </a:r>
            <a:r>
              <a:rPr lang="fr-FR" smtClean="0"/>
              <a:t>, peut également être utilisé comme évaluation initiale d'un intervenant, pour déterminer ses connaissances fondamentales nécessaires pour travailler avec des survivantes. Cette évaluation peut être utilisée pour élaborer un plan visant à améliorer les domaines dans lesquels les connaissances doivent être développées davantage. </a:t>
            </a:r>
          </a:p>
          <a:p>
            <a:endParaRPr lang="fr-FR" baseline="0" dirty="0"/>
          </a:p>
          <a:p>
            <a:r>
              <a:rPr lang="fr-FR" smtClean="0"/>
              <a:t>Le troisième outil, l'</a:t>
            </a:r>
            <a:r>
              <a:rPr lang="fr-FR" b="1" baseline="0" dirty="0"/>
              <a:t>outil de développement des compétences en matière de gestion des cas axée sur les survivantes</a:t>
            </a:r>
            <a:r>
              <a:rPr lang="fr-FR" smtClean="0"/>
              <a:t>, peut être utilisé pour aider les intervenants à développer des compétences et des connaissances dans le cadre de leur travail avec les survivantes. C'est un bon moyen d'établir des objectifs de supervision avec les intervenants. </a:t>
            </a:r>
          </a:p>
          <a:p>
            <a:endParaRPr lang="fr-FR" baseline="0" dirty="0"/>
          </a:p>
          <a:p>
            <a:r>
              <a:rPr lang="fr-FR" smtClean="0"/>
              <a:t>Vous trouverez tous ces outils dans les annexes des directives relatives à la gestion des cas de VBG.  Ils peuvent également être adaptés à votre contexte.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fr-FR"/>
          </a:p>
        </p:txBody>
      </p:sp>
    </p:spTree>
    <p:extLst>
      <p:ext uri="{BB962C8B-B14F-4D97-AF65-F5344CB8AC3E}">
        <p14:creationId xmlns:p14="http://schemas.microsoft.com/office/powerpoint/2010/main" val="1639747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des copies de l'échelle des attitudes axées sur les survivantes et des instructions pour calculer votre score.  Passez en revue les instructions avec le groupe.  Demandez aux participants de compléter tout d'abord l'échelle et de calculer ensuite leur score.  Insistez sur le fait que vous ne leur demanderez pas de révéler leur score aux autres membres du groupe. Ils doivent donc être honnêtes.  Le but est seulement de leur faire utiliser l'outil. ** </a:t>
            </a:r>
          </a:p>
          <a:p>
            <a:endParaRPr lang="fr-FR" dirty="0"/>
          </a:p>
          <a:p>
            <a:r>
              <a:rPr lang="fr-FR" smtClean="0"/>
              <a:t>Mettons en pratique l'un de ces outils. Je vais vous remettre une copie de l'échelle des attitudes axées sur les survivantes. Complétez l'échelle individuellement, puis vous calculerez votre score une fois que vous aurez fini. Vous ne devrez pas à révéler votre score ni vos réponses aux autres participants. Une fois que toutes les personnes autour de la table ou au sein de votre groupe ont terminé, discutez de ce que vous avez pensé en complétant l'échelle, à l'aide de ces questions qui vous permettront de guider votre discussion.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fr-FR"/>
          </a:p>
        </p:txBody>
      </p:sp>
    </p:spTree>
    <p:extLst>
      <p:ext uri="{BB962C8B-B14F-4D97-AF65-F5344CB8AC3E}">
        <p14:creationId xmlns:p14="http://schemas.microsoft.com/office/powerpoint/2010/main" val="3577946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b="1" dirty="0"/>
              <a:t>**Distribuez des copies de l'outil d'évaluation des connaissances axées sur les survivantes et de l'outil de développement des compétences en matière de gestion des cas axée sur les survivantes.**</a:t>
            </a:r>
          </a:p>
          <a:p>
            <a:pPr marL="0" indent="0" algn="l">
              <a:buNone/>
            </a:pPr>
            <a:endParaRPr lang="fr-FR" dirty="0"/>
          </a:p>
          <a:p>
            <a:pPr marL="0" indent="0" algn="l">
              <a:buNone/>
            </a:pPr>
            <a:r>
              <a:rPr lang="fr-FR" smtClean="0"/>
              <a:t>Prenons du temps pour faire le jeu de rôle à l'aide des outils mentionnés ci-dessus. </a:t>
            </a:r>
            <a:r>
              <a:rPr lang="fr-FR" sz="1200" dirty="0"/>
              <a:t>Formez des groupes de 4 personnes maximum et lisez individuellement l'étude de cas sur un intervenant qui doit chercher à développer ses compétences et ses connaissances afin de travailler avec des survivantes de VBG. </a:t>
            </a:r>
          </a:p>
          <a:p>
            <a:pPr marL="0" indent="0" algn="l">
              <a:buNone/>
            </a:pPr>
            <a:endParaRPr lang="fr-FR" sz="1200" dirty="0">
              <a:cs typeface="Arial" panose="020B0604020202020204" pitchFamily="34" charset="0"/>
            </a:endParaRPr>
          </a:p>
          <a:p>
            <a:pPr marL="0">
              <a:buFont typeface="Arial" pitchFamily="34" charset="0"/>
              <a:buChar char="•"/>
            </a:pPr>
            <a:r>
              <a:rPr lang="fr-FR" dirty="0">
                <a:solidFill>
                  <a:schemeClr val="tx1"/>
                </a:solidFill>
              </a:rPr>
              <a:t>Deux personnes de chaque groupe feront un jeu de rôle sur une séance de supervision à l'aide de </a:t>
            </a:r>
            <a:r>
              <a:rPr lang="fr-FR" b="1" dirty="0">
                <a:solidFill>
                  <a:schemeClr val="tx1"/>
                </a:solidFill>
              </a:rPr>
              <a:t>l'outil d'évaluation des connaissances axées sur les survivantes.  </a:t>
            </a:r>
            <a:r>
              <a:rPr lang="fr-FR" dirty="0">
                <a:solidFill>
                  <a:schemeClr val="tx1"/>
                </a:solidFill>
              </a:rPr>
              <a:t>Les deux autres membres du groupe observeront en notant ce que « l'intervenant » fait de bien et ce qu'il pourrait améliorer. </a:t>
            </a:r>
          </a:p>
          <a:p>
            <a:pPr marL="0">
              <a:buFont typeface="Arial" pitchFamily="34" charset="0"/>
              <a:buChar char="•"/>
            </a:pPr>
            <a:r>
              <a:rPr lang="fr-FR" dirty="0">
                <a:solidFill>
                  <a:schemeClr val="tx1"/>
                </a:solidFill>
              </a:rPr>
              <a:t>Les observateurs et les deux personnes qui font le jeu de rôle échangeront alors leurs rôles.  Le second groupe mettra en pratique l</a:t>
            </a:r>
            <a:r>
              <a:rPr lang="fr-FR" smtClean="0"/>
              <a:t>'</a:t>
            </a:r>
            <a:r>
              <a:rPr lang="fr-FR" b="1" dirty="0">
                <a:solidFill>
                  <a:schemeClr val="tx1"/>
                </a:solidFill>
              </a:rPr>
              <a:t>outil de développement des compétences en matière de gestion des cas axée sur les survivantes</a:t>
            </a:r>
            <a:r>
              <a:rPr lang="fr-FR" dirty="0">
                <a:solidFill>
                  <a:schemeClr val="tx1"/>
                </a:solidFill>
              </a:rPr>
              <a:t>.</a:t>
            </a:r>
          </a:p>
          <a:p>
            <a:pPr>
              <a:buFont typeface="Arial" pitchFamily="34" charset="0"/>
              <a:buChar char="•"/>
            </a:pPr>
            <a:endParaRPr lang="fr-FR" dirty="0">
              <a:solidFill>
                <a:schemeClr val="tx1"/>
              </a:solidFill>
            </a:endParaRPr>
          </a:p>
          <a:p>
            <a:pPr marL="0" indent="0" algn="l">
              <a:buNone/>
            </a:pPr>
            <a:endParaRPr lang="fr-FR" sz="1200" b="1" dirty="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fr-FR"/>
          </a:p>
        </p:txBody>
      </p:sp>
    </p:spTree>
    <p:extLst>
      <p:ext uri="{BB962C8B-B14F-4D97-AF65-F5344CB8AC3E}">
        <p14:creationId xmlns:p14="http://schemas.microsoft.com/office/powerpoint/2010/main" val="1216761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baseline="0" dirty="0"/>
              <a:t>**Distribuez le document 18.2 - Élaboration d'un protocole de gestion des cas.**</a:t>
            </a:r>
          </a:p>
          <a:p>
            <a:endParaRPr lang="fr-FR" b="1" baseline="0" dirty="0"/>
          </a:p>
          <a:p>
            <a:r>
              <a:rPr lang="fr-FR" smtClean="0"/>
              <a:t>Veuillez lire le scénario puis, en petits groupes, discutez de vos réactions face à cette situation. Réfléchissez avec votre groupe au protocole qu'il serait important de mettre en place dans ce scénario. Notez-le et préparez-vous à le présenter à l'ensemble du groupe. (Formateur : si vous avez la possibilité de noter le protocole sur un tableau, faites-le. Vous pourrez alors comparer le protocole des groupes aux recommandations figurant sur la diapositive suivante)</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fr-FR"/>
          </a:p>
        </p:txBody>
      </p:sp>
    </p:spTree>
    <p:extLst>
      <p:ext uri="{BB962C8B-B14F-4D97-AF65-F5344CB8AC3E}">
        <p14:creationId xmlns:p14="http://schemas.microsoft.com/office/powerpoint/2010/main" val="4022153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Comme l'a montré le scénario de la dernière diapositive, il est important d'avoir un protocole de gestion des cas en place pour assurer la stabilité, les connaissances et la sécurité dans l'environnement de la gestion des cas. Il est recommandé d'inclure les sujets suivants dans le protocole de gestion des cas : </a:t>
            </a:r>
          </a:p>
          <a:p>
            <a:r>
              <a:rPr lang="fr-FR" b="1" dirty="0"/>
              <a:t>Nombre de dossiers</a:t>
            </a:r>
            <a:r>
              <a:rPr lang="fr-FR" smtClean="0"/>
              <a:t> – Le nombre maximum de cas qu'un intervenant devrait traiter à la fois</a:t>
            </a:r>
          </a:p>
          <a:p>
            <a:r>
              <a:rPr lang="fr-FR" b="1" dirty="0"/>
              <a:t>Comment les cas « à haut risque » seront traités </a:t>
            </a:r>
            <a:r>
              <a:rPr lang="fr-FR" smtClean="0"/>
              <a:t>– À qui et quand l'intervenant attire-t-il l'attention d'un superviseur sur un cas ?</a:t>
            </a:r>
          </a:p>
          <a:p>
            <a:r>
              <a:rPr lang="fr-FR" b="1" dirty="0"/>
              <a:t>Signalement obligatoire </a:t>
            </a:r>
            <a:r>
              <a:rPr lang="fr-FR" smtClean="0"/>
              <a:t>– Procédures et conseils pour traiter les situations de signalement particulières</a:t>
            </a:r>
          </a:p>
          <a:p>
            <a:r>
              <a:rPr lang="fr-FR" b="1" dirty="0"/>
              <a:t>Liste de formulaires </a:t>
            </a:r>
            <a:r>
              <a:rPr lang="fr-FR" smtClean="0"/>
              <a:t>– Liste de vérification des formulaires qui doivent être remplis pour chaque cas</a:t>
            </a:r>
          </a:p>
          <a:p>
            <a:r>
              <a:rPr lang="fr-FR" b="1" dirty="0"/>
              <a:t>Instructions concernant les dossiers personnels </a:t>
            </a:r>
            <a:r>
              <a:rPr lang="fr-FR" smtClean="0"/>
              <a:t>– Instructions claires sur la façon dont les documents figurant dans les dossiers doivent être organisés et dont les dossiers doivent être rangés </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fr-FR"/>
          </a:p>
        </p:txBody>
      </p:sp>
    </p:spTree>
    <p:extLst>
      <p:ext uri="{BB962C8B-B14F-4D97-AF65-F5344CB8AC3E}">
        <p14:creationId xmlns:p14="http://schemas.microsoft.com/office/powerpoint/2010/main" val="740554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Maintenant que nous avons discuté de l'objectif de la supervision, nous allons parler plus en détail de trois méthodes de supervision différentes : la supervision individuelle, les examens des dossiers personnels et la supervision en groupe.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fr-FR"/>
          </a:p>
        </p:txBody>
      </p:sp>
    </p:spTree>
    <p:extLst>
      <p:ext uri="{BB962C8B-B14F-4D97-AF65-F5344CB8AC3E}">
        <p14:creationId xmlns:p14="http://schemas.microsoft.com/office/powerpoint/2010/main" val="99897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commencer par examiner la supervision individuelle dans le cadre d'un nouveau cas, qui comporte 5 étapes distinctes. La première étape consiste à comprendre le contexte du cas. Vous pouvez le faire en posant des questions telles que « Qui est la survivante ? Que s'est-il passé ? Comment le cas a-t-il été signalé ? » et, si la survivante est une enfant, « Qui est la principale personne qui s'occupe d'elle ? » La deuxième étape consiste à comprendre les besoins immédiats identifiés par l'intervenant et la survivante. Vous pouvez le faire en posant des questions telles que « Quels sont les besoins immédiats identifiés de la survivante ? Quels sont ses besoins en matière de sécurité ? » et « Quels sont ses besoins psychosociaux ?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fr-FR"/>
          </a:p>
        </p:txBody>
      </p:sp>
    </p:spTree>
    <p:extLst>
      <p:ext uri="{BB962C8B-B14F-4D97-AF65-F5344CB8AC3E}">
        <p14:creationId xmlns:p14="http://schemas.microsoft.com/office/powerpoint/2010/main" val="2024233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troisième étape consiste à comprendre comment l'intervenant a terminé l'élaboration du plan d'action personnalisé, ce que vous pouvez faire en posant les questions suivantes : « Un plan visant à assurer la sécurité a-t-il été élaboré ? Quelles orientations ont été proposées ? » et « La survivante a-t-elle des idées suicidaires ? » La quatrième étape consiste à soutenir l'intervenant avec un suivi en lui posant les questions suivantes : « Quelles sont les mesures suivantes à prendre ? » et « Quand rencontrerez-vous à nouveau la survivante ? » La cinquième et dernière étape consiste à clore la séance de supervision en montrant à l'intervenant que vous appréciez ses efforts et son travail avec la survivante et en lui offrant un soutien continu. Vous pouvez le faire en disant quelque chose comme « Je vous remercie pour l'excellent travail que vous avez accompli avec la survivante. N'hésitez pas à revenir vers moi avant notre prochaine séance si vous avez besoin de quoi que ce soit.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fr-FR"/>
          </a:p>
        </p:txBody>
      </p:sp>
    </p:spTree>
    <p:extLst>
      <p:ext uri="{BB962C8B-B14F-4D97-AF65-F5344CB8AC3E}">
        <p14:creationId xmlns:p14="http://schemas.microsoft.com/office/powerpoint/2010/main" val="630067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18.3 - Supervision individuelle – Nouveaux cas.**</a:t>
            </a:r>
          </a:p>
          <a:p>
            <a:endParaRPr lang="fr-FR" dirty="0"/>
          </a:p>
          <a:p>
            <a:r>
              <a:rPr lang="fr-FR" smtClean="0"/>
              <a:t>Mettons en pratique tout ce que nous venons d'apprendre. Nous allons nous séparer en deux groupes (le formateur pourra numéroter les participants avant de les séparer en deux groupes : les pairs d'une part, et les impairs d'autre part). Groupe 1 : veuillez examiner les étapes de la supervision dans le cadre d'un nouveau cas. Vous jouerez le rôle d'un superviseur. Je donnerai à chaque groupe un document sur lequel figure un scénario mettant en scène un intervenant et un superviseur. </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Après avoir fait le jeu de rôle pendant environ 10 minutes, demandez à chacun de rejoindre l'ensemble du groupe et de partager son expérience. </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19</a:t>
            </a:fld>
            <a:endParaRPr lang="fr-FR"/>
          </a:p>
        </p:txBody>
      </p:sp>
    </p:spTree>
    <p:extLst>
      <p:ext uri="{BB962C8B-B14F-4D97-AF65-F5344CB8AC3E}">
        <p14:creationId xmlns:p14="http://schemas.microsoft.com/office/powerpoint/2010/main" val="21024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Vue d'ensemble – Module 18 : Supervision de la gestion des cas axée sur les survivantes</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Acquérir des connaissances fondamentales sur le but et la fonction de la supervision.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Utiliser divers outils de supervision pour évaluer la performance.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Décrire les différentes façons d'effectuer une supervision.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2 heures 45 minutes (sans compter une pause proposée de 15 minutes)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18.1 – Objectif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18.2 – Élaboration d'un protocole de gestion des cas (un par participant)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18.3 – Supervision individuelle – Nouveaux cas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18.4 – Activité récapitulative (un par participant)</a:t>
            </a:r>
            <a:endParaRPr lang="fr-FR" sz="1200" kern="1200" dirty="0">
              <a:solidFill>
                <a:schemeClr val="tx1"/>
              </a:solidFill>
              <a:effectLst/>
              <a:latin typeface="+mn-lt"/>
              <a:ea typeface="+mn-ea"/>
              <a:cs typeface="+mn-cs"/>
            </a:endParaRP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a:t>
            </a:r>
            <a:endParaRPr lang="fr-FR" sz="1200" kern="1200" dirty="0">
              <a:solidFill>
                <a:schemeClr val="tx1"/>
              </a:solidFill>
              <a:effectLst/>
              <a:latin typeface="+mn-lt"/>
              <a:ea typeface="+mn-ea"/>
              <a:cs typeface="+mn-cs"/>
            </a:endParaRP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20 minutes – Objectifs et introduction (1-5)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 minutes – Activité Objectif (6-7)</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 minutes – Activité Principes directeurs (8-9)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 minutes – Déterminer l'état de préparation et activité (10-11)</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 minutes – Activité Jeu de rôle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 minutes – Activité Préparation (13-14)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 minutes – Supervision (15-18)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 minutes – Supervision individuelle et activité (suite) (19-22)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 minutes – Examen des dossiers personnels (23)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 minutes – Supervision en groupe et activité (24-25)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 minutes – Jeu de rôle final (26)</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 minutes – Conclusion (27)</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La supervision est un élément de la gestion des cas qui 'il est facile de à négliger, étant donné les nombreux besoins urgents et criants qui peuvent paraître davantage prioritaires. Toutefois, afin d'établir et de maintenir des services constants de qualité, il est essentiel de s'assurer que la supervision a lieu. Il faut souligner ce point pendant le module de formation.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 formateur doit bien connaître les processus et les outils de supervision décrits dans les directives relatives à la gestion des cas.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La supervision ne cherche pas à identifier et punir les erreurs. Ce doit être un processus de soutien pédagogique qui s'appuie sur les forces et aide les intervenants à gérer les situations difficiles.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La supervision doit être régulière, cohérente, collaborative et sûre. Elle doit soutenir l'apprentissage et le développement professionnel, et permettre au superviseur d'élaborer des modèles de bonnes pratiques.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Un protocole de gestion des cas doit être en place pour permettre un travail efficace. Ce protocole doit détailler : combien de cas un intervenant doit traiter à la fois, comment les cas à haut risque seront traités, établir les directives relatives à la gestion des situations de signalement obligatoire, et les instructions sur la façon de consigner les informations et de classer les dossiers. </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mtClean="0"/>
              <a:t>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a:t>
            </a:fld>
            <a:endParaRPr lang="fr-FR"/>
          </a:p>
        </p:txBody>
      </p:sp>
    </p:spTree>
    <p:extLst>
      <p:ext uri="{BB962C8B-B14F-4D97-AF65-F5344CB8AC3E}">
        <p14:creationId xmlns:p14="http://schemas.microsoft.com/office/powerpoint/2010/main"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supervision individuelle dans le cadre des cas en cours est très similaire à la supervision individuelle dans le cadre des nouveaux cas, à la différence près que l'intervenant doit se présenter à la séance de supervision avec les informations suivantes : 1- Dernières informations sur le contexte du cas et les besoins (sécurité), 2- Progrès réalisés sur les plans d'action, 3- Questions ou problèmes particuliers nécessitant un accompagnement. Il est important pour les intervenants de préparer les questions sur les cas en cours, car les contraintes de temps ne permettent pas toujours au superviseur et à l'intervenant d'examiner tous les cas en cours. Le superviseur a également des responsabilités dans la supervision de la gestion des cas en cours : 1- Offrir à l'intervenant un espace ou cadre où parler avant tout (ne monopolisez pas la conversation), 2- Demander à l'intervenant de faire un jeu de rôle sur son approche du travail (cela vous donnera l'occasion de voir comment il fournit les services de gestion des cas), 3- Fournir des commentaires concrets, 4- Demander à l'intervenant de réfléchir sur ce qu'il aurait pu faire différemment (sans porter de jugement), 5- Résoudre les problèmes avec l'intervenant concernant les obstacles, les conflits ou les problèmes, 6- Aider l'intervenant à identifier les mesures suivantes à prendre.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20</a:t>
            </a:fld>
            <a:endParaRPr lang="fr-FR"/>
          </a:p>
        </p:txBody>
      </p:sp>
    </p:spTree>
    <p:extLst>
      <p:ext uri="{BB962C8B-B14F-4D97-AF65-F5344CB8AC3E}">
        <p14:creationId xmlns:p14="http://schemas.microsoft.com/office/powerpoint/2010/main" val="1627104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Lorsqu'ils effectuent une supervision individuelle, les superviseurs peuvent utiliser de nombreux outils différents, tels que les trois outils de la VBG mentionnés plus tôt dans cette formation. Il est également recommandé aux superviseurs d'utiliser la liste de vérification de la qualité de la gestion des cas. Cette liste de vérification peut être utilisée de trois manières différentes : elle peut être utilisée tout au long d'un cas pour évaluer la façon dont l'intervenant applique ses compétences à chaque étape de son travail avec la survivante, elle peut être utilisée une fois que le cas est clos pour évaluer les compétences générales et la pratique d'un intervenant, et elle peut être utilisée par les intervenants pour évaluer par eux-mêmes leurs rencontres avec les survivantes. Vous trouverez également cette liste de vérification dans l'annexe des directives en matière de gestion des cas de VBG. </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également mettre cela en pratique. Rejoignez votre groupe de la précédente activité (groupe 1 et groupe 2). Groupe 2 : examinez les étapes de la supervision dans le cadre d'un cas en cours (vous jouerez le rôle du superviseur). Groupe 1 : pensez à une survivante avec laquelle vous travaillez actuellement (vous jouerez le rôle d'une personne supervisée). Personnes supervisées : n'oubliez pas de changer le nom et les données personnelles de la survivante pour assurer sa confidentialité ! </a:t>
            </a:r>
          </a:p>
          <a:p>
            <a:endParaRPr lang="fr-FR" baseline="0" dirty="0"/>
          </a:p>
          <a:p>
            <a:r>
              <a:rPr lang="fr-FR" smtClean="0"/>
              <a:t>Après avoir fait le jeu de rôle pendant environ 10 minutes, demandez à chacun de rejoindre l'ensemble du groupe et de partager son expérience.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22</a:t>
            </a:fld>
            <a:endParaRPr lang="fr-FR"/>
          </a:p>
        </p:txBody>
      </p:sp>
    </p:spTree>
    <p:extLst>
      <p:ext uri="{BB962C8B-B14F-4D97-AF65-F5344CB8AC3E}">
        <p14:creationId xmlns:p14="http://schemas.microsoft.com/office/powerpoint/2010/main" val="1952305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baseline="0" dirty="0">
                <a:solidFill>
                  <a:schemeClr val="tx1"/>
                </a:solidFill>
                <a:latin typeface="+mn-lt"/>
              </a:rPr>
              <a:t>Si votre organisation dispose d'un système de documentation des cas, le fait d'examiner régulièrement les dossiers personnels peut aider votre</a:t>
            </a:r>
          </a:p>
          <a:p>
            <a:r>
              <a:rPr lang="fr-FR" sz="1200" kern="1200" baseline="0" dirty="0">
                <a:solidFill>
                  <a:schemeClr val="tx1"/>
                </a:solidFill>
                <a:latin typeface="+mn-lt"/>
              </a:rPr>
              <a:t>organisation à savoir si les formulaires ont été utilisés et remplis correctement et comment les services sont fournis</a:t>
            </a:r>
          </a:p>
          <a:p>
            <a:r>
              <a:rPr lang="fr-FR" sz="1200" kern="1200" baseline="0" dirty="0">
                <a:solidFill>
                  <a:schemeClr val="tx1"/>
                </a:solidFill>
                <a:latin typeface="+mn-lt"/>
              </a:rPr>
              <a:t>(comme consigné dans le dossier personnel). </a:t>
            </a:r>
            <a:r>
              <a:rPr lang="fr-FR" smtClean="0"/>
              <a:t>Les examens des dossiers personnels remplissent la fonction administrative de la supervision en s'assurant que les formulaires sont correctement remplis et en surveillant les services fournis. </a:t>
            </a:r>
            <a:r>
              <a:rPr lang="fr-FR" sz="1200" kern="1200" baseline="0" dirty="0">
                <a:solidFill>
                  <a:schemeClr val="tx1"/>
                </a:solidFill>
                <a:latin typeface="+mn-lt"/>
              </a:rPr>
              <a:t>Les examens des dossiers personnels ne doivent jamais se substituer aux séances de supervision individuelle, et les informations que les superviseurs obtiennent de ces examens doivent toujours être complétées par d'autres méthodes de supervision.  </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Lorsqu'ils examinent des dossiers personnels, les superviseurs de la gestion des cas doivent s'intéresser aux éléments suivants :</a:t>
            </a:r>
          </a:p>
          <a:p>
            <a:endParaRPr lang="fr-FR" sz="1200" b="1" kern="1200" baseline="0" dirty="0">
              <a:solidFill>
                <a:schemeClr val="tx1"/>
              </a:solidFill>
              <a:latin typeface="+mn-lt"/>
              <a:ea typeface="+mn-ea"/>
              <a:cs typeface="+mn-cs"/>
            </a:endParaRPr>
          </a:p>
          <a:p>
            <a:r>
              <a:rPr lang="fr-FR" sz="1200" b="1" kern="1200" baseline="0" dirty="0">
                <a:solidFill>
                  <a:schemeClr val="tx1"/>
                </a:solidFill>
                <a:latin typeface="+mn-lt"/>
              </a:rPr>
              <a:t>Formulaire de consentement</a:t>
            </a:r>
          </a:p>
          <a:p>
            <a:r>
              <a:rPr lang="fr-FR" sz="1200" kern="1200" baseline="0" dirty="0">
                <a:solidFill>
                  <a:schemeClr val="tx1"/>
                </a:solidFill>
                <a:latin typeface="+mn-lt"/>
              </a:rPr>
              <a:t>Le formulaire de consentement a-t-il été signé par la survivante, ou s'il s'agit d'une enfant survivante, par la personne qui s'occupe d'elle, un adulte de</a:t>
            </a:r>
          </a:p>
          <a:p>
            <a:r>
              <a:rPr lang="fr-FR" sz="1200" kern="1200" baseline="0" dirty="0">
                <a:solidFill>
                  <a:schemeClr val="tx1"/>
                </a:solidFill>
                <a:latin typeface="+mn-lt"/>
              </a:rPr>
              <a:t>confiance ou l'intervenant lui-même (lorsqu'il n'y a pas d'autre adulte), ou l'enfant elle-même (si elle a 15</a:t>
            </a:r>
          </a:p>
          <a:p>
            <a:r>
              <a:rPr lang="fr-FR" sz="1200" kern="1200" baseline="0" dirty="0">
                <a:solidFill>
                  <a:schemeClr val="tx1"/>
                </a:solidFill>
                <a:latin typeface="+mn-lt"/>
              </a:rPr>
              <a:t>ans ou plus) ? L'assentiment éclairé écrit a-t-il été consigné le cas échéant ?</a:t>
            </a:r>
          </a:p>
          <a:p>
            <a:endParaRPr lang="fr-FR" sz="1200" b="0" kern="1200" baseline="0" dirty="0">
              <a:solidFill>
                <a:schemeClr val="tx1"/>
              </a:solidFill>
              <a:latin typeface="+mn-lt"/>
              <a:ea typeface="+mn-ea"/>
              <a:cs typeface="+mn-cs"/>
            </a:endParaRPr>
          </a:p>
          <a:p>
            <a:r>
              <a:rPr lang="fr-FR" sz="1200" b="1" kern="1200" baseline="0" dirty="0">
                <a:solidFill>
                  <a:schemeClr val="tx1"/>
                </a:solidFill>
                <a:latin typeface="+mn-lt"/>
              </a:rPr>
              <a:t>Formulaire d'évaluation</a:t>
            </a:r>
          </a:p>
          <a:p>
            <a:pPr>
              <a:buFont typeface="Arial" pitchFamily="34" charset="0"/>
              <a:buChar char="•"/>
            </a:pPr>
            <a:r>
              <a:rPr lang="fr-FR" sz="1200" kern="1200" baseline="0" dirty="0">
                <a:solidFill>
                  <a:schemeClr val="tx1"/>
                </a:solidFill>
                <a:latin typeface="+mn-lt"/>
              </a:rPr>
              <a:t> L'intervenant fournit-il une description écrite de l'incident dans le formulaire de consentement ?</a:t>
            </a:r>
          </a:p>
          <a:p>
            <a:pPr>
              <a:buFont typeface="Arial" pitchFamily="34" charset="0"/>
              <a:buChar char="•"/>
            </a:pPr>
            <a:r>
              <a:rPr lang="fr-FR" sz="1200" kern="1200" baseline="0" dirty="0">
                <a:solidFill>
                  <a:schemeClr val="tx1"/>
                </a:solidFill>
                <a:latin typeface="+mn-lt"/>
              </a:rPr>
              <a:t> Les besoins de la survivante sont-ils consignés ?</a:t>
            </a:r>
          </a:p>
          <a:p>
            <a:pPr>
              <a:buFont typeface="Arial" pitchFamily="34" charset="0"/>
              <a:buChar char="•"/>
            </a:pPr>
            <a:r>
              <a:rPr lang="fr-FR" sz="1200" kern="1200" baseline="0" dirty="0">
                <a:solidFill>
                  <a:schemeClr val="tx1"/>
                </a:solidFill>
                <a:latin typeface="+mn-lt"/>
              </a:rPr>
              <a:t> Les orientations initiales sont-elles consignées ?</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Plan d'action personnalisé</a:t>
            </a:r>
          </a:p>
          <a:p>
            <a:pPr>
              <a:buFont typeface="Arial" pitchFamily="34" charset="0"/>
              <a:buChar char="•"/>
            </a:pPr>
            <a:r>
              <a:rPr lang="fr-FR" sz="1200" kern="1200" baseline="0" dirty="0">
                <a:solidFill>
                  <a:schemeClr val="tx1"/>
                </a:solidFill>
                <a:latin typeface="+mn-lt"/>
              </a:rPr>
              <a:t> L'intervenant articule-t-il des objectifs clairs et présente-t-il les actions, les calendriers et la personne responsable de</a:t>
            </a:r>
          </a:p>
          <a:p>
            <a:r>
              <a:rPr lang="fr-FR" sz="1200" kern="1200" baseline="0" dirty="0">
                <a:solidFill>
                  <a:schemeClr val="tx1"/>
                </a:solidFill>
                <a:latin typeface="+mn-lt"/>
              </a:rPr>
              <a:t>l'action ?</a:t>
            </a:r>
            <a:endParaRPr lang="fr-FR" dirty="0"/>
          </a:p>
          <a:p>
            <a:pPr>
              <a:buFont typeface="Arial" pitchFamily="34" charset="0"/>
              <a:buChar char="•"/>
            </a:pPr>
            <a:r>
              <a:rPr lang="fr-FR" sz="1200" kern="1200" baseline="0" dirty="0">
                <a:solidFill>
                  <a:schemeClr val="tx1"/>
                </a:solidFill>
                <a:latin typeface="+mn-lt"/>
              </a:rPr>
              <a:t> Les objectifs correspondent-ils aux besoins identifiés ?</a:t>
            </a:r>
          </a:p>
          <a:p>
            <a:pPr>
              <a:buFont typeface="Arial" pitchFamily="34" charset="0"/>
              <a:buChar char="•"/>
            </a:pPr>
            <a:r>
              <a:rPr lang="fr-FR" sz="1200" kern="1200" baseline="0" dirty="0">
                <a:solidFill>
                  <a:schemeClr val="tx1"/>
                </a:solidFill>
                <a:latin typeface="+mn-lt"/>
              </a:rPr>
              <a:t>Le formulaire ou un formulaire de suivi est-il utilisé pour assurer le suivi des progrès accomplis et évaluer les nouveaux besoins ?</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Notes afférentes aux dossiers</a:t>
            </a:r>
          </a:p>
          <a:p>
            <a:pPr>
              <a:buFont typeface="Arial" pitchFamily="34" charset="0"/>
              <a:buChar char="•"/>
            </a:pPr>
            <a:r>
              <a:rPr lang="fr-FR" sz="1200" kern="1200" baseline="0" dirty="0">
                <a:solidFill>
                  <a:schemeClr val="tx1"/>
                </a:solidFill>
                <a:latin typeface="+mn-lt"/>
              </a:rPr>
              <a:t> Les notes des séances de suivi sont-elles consignées ?</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Formulaire de clôture de dossier</a:t>
            </a:r>
          </a:p>
          <a:p>
            <a:pPr>
              <a:buFont typeface="Arial" pitchFamily="34" charset="0"/>
              <a:buChar char="•"/>
            </a:pPr>
            <a:r>
              <a:rPr lang="fr-FR" sz="1200" kern="1200" baseline="0" dirty="0">
                <a:solidFill>
                  <a:schemeClr val="tx1"/>
                </a:solidFill>
                <a:latin typeface="+mn-lt"/>
              </a:rPr>
              <a:t>Le cas répond-il aux critères de clôture de dossier ?</a:t>
            </a:r>
          </a:p>
          <a:p>
            <a:pPr>
              <a:buFont typeface="Arial" pitchFamily="34" charset="0"/>
              <a:buChar char="•"/>
            </a:pPr>
            <a:r>
              <a:rPr lang="fr-FR" sz="1200" kern="1200" baseline="0" dirty="0">
                <a:solidFill>
                  <a:schemeClr val="tx1"/>
                </a:solidFill>
                <a:latin typeface="+mn-lt"/>
              </a:rPr>
              <a:t>Le formulaire de clôture de dossier a-t-il été rempli et signé par un superviseur ?</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Les superviseurs peuvent établir un calendrier dans lequel ils sélectionnent au hasard un nombre de dossiers défini pour chaque</a:t>
            </a:r>
          </a:p>
          <a:p>
            <a:r>
              <a:rPr lang="fr-FR" sz="1200" kern="1200" baseline="0" dirty="0">
                <a:solidFill>
                  <a:schemeClr val="tx1"/>
                </a:solidFill>
                <a:latin typeface="+mn-lt"/>
              </a:rPr>
              <a:t>intervenant ou les dossiers de quelques intervenants, ou encore examiner deux dossiers par intervenant et par semaine, en notant les problèmes</a:t>
            </a:r>
          </a:p>
          <a:p>
            <a:r>
              <a:rPr lang="fr-FR" sz="1200" kern="1200" baseline="0" dirty="0">
                <a:solidFill>
                  <a:schemeClr val="tx1"/>
                </a:solidFill>
                <a:latin typeface="+mn-lt"/>
              </a:rPr>
              <a:t>particuliers qu'un intervenant rencontre avec les formalités ou un problème commun qui ressort dans les dossiers de</a:t>
            </a:r>
          </a:p>
          <a:p>
            <a:r>
              <a:rPr lang="fr-FR" sz="1200" kern="1200" baseline="0" dirty="0">
                <a:solidFill>
                  <a:schemeClr val="tx1"/>
                </a:solidFill>
                <a:latin typeface="+mn-lt"/>
              </a:rPr>
              <a:t>l'équipe. Les conclusions des examens des dossiers personnels peuvent être débattues lors des séances de supervision individuelle ou en groupe.</a:t>
            </a:r>
          </a:p>
          <a:p>
            <a:endParaRPr lang="fr-FR" sz="1200" kern="1200" baseline="0" dirty="0">
              <a:solidFill>
                <a:schemeClr val="tx1"/>
              </a:solidFill>
              <a:latin typeface="+mn-lt"/>
              <a:ea typeface="+mn-ea"/>
              <a:cs typeface="+mn-cs"/>
            </a:endParaRPr>
          </a:p>
          <a:p>
            <a:r>
              <a:rPr lang="fr-FR" b="1" baseline="0" dirty="0"/>
              <a:t>*Quelqu'un souhaiterait-il expliquer à quoi ressemblent ses examens des dossiers personnels ?*</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23</a:t>
            </a:fld>
            <a:endParaRPr lang="fr-FR"/>
          </a:p>
        </p:txBody>
      </p:sp>
    </p:spTree>
    <p:extLst>
      <p:ext uri="{BB962C8B-B14F-4D97-AF65-F5344CB8AC3E}">
        <p14:creationId xmlns:p14="http://schemas.microsoft.com/office/powerpoint/2010/main" val="1252839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La supervision par les pairs/en groupe est la troisième et dernière façon dont la supervision peut être effectuée. </a:t>
            </a:r>
            <a:r>
              <a:rPr lang="fr-FR" sz="1200" kern="1200" dirty="0">
                <a:solidFill>
                  <a:schemeClr val="tx1"/>
                </a:solidFill>
                <a:effectLst/>
                <a:latin typeface="+mn-lt"/>
              </a:rPr>
              <a:t>La supervision par les pairs/en groupe offre aux membres du personnel d'un même lieu de travail l'occasion de parler ensemble de leur travail, de réfléchir à leur activité, et de partager des informations, leurs expériences et leurs problèmes. Il s'agit d'une tribune dans laquelle les personnes peuvent s'écouter et s'échanger des commentaires précieux sur les problèmes et les stratégies efficaces pour surmonter ces problèmes. La supervision par les pairs doit être une expérience d'apprentissage et de partage encourageante, et doit être fournie aux prestataires de services tous les mois.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Lors de la planification d'une supervision en groupe, il faut garder à l'esprit certaines considérations élémentaires : la fréquence et la durée (si elle s'ajoute à la supervision régulière, n'oubliez pas qu'elle nécessite une durée d'engagement supplémentaire), le temps de préparation nécessaire à la supervision en groupe, le format de la supervision en groupe (va-t-elle être sous forme d'examen des dossiers, de séance sur un thème particulier ou de méthode Teach Back, par exemple ?) et enfin, la structure de la supervision en groupe. Structure suggérée : introduction et mise au point pendant 10 à 15 minutes, contenu de la séance pendant 45 à 60 minutes, et conclusion/autoprotection pendant 5 à 15 minutes.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24</a:t>
            </a:fld>
            <a:endParaRPr lang="fr-FR"/>
          </a:p>
        </p:txBody>
      </p:sp>
    </p:spTree>
    <p:extLst>
      <p:ext uri="{BB962C8B-B14F-4D97-AF65-F5344CB8AC3E}">
        <p14:creationId xmlns:p14="http://schemas.microsoft.com/office/powerpoint/2010/main" val="1614638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Formez à nouveau des petits groupes pour discuter de ce qui, selon vous, est important dans la supervision de groupe. Utilisez les questions de la diapositive pour guider votre conversation. Préparez-vous à partager certaines de vos conclusions avec l'ensemble du groupe. </a:t>
            </a:r>
          </a:p>
          <a:p>
            <a:endParaRPr lang="fr-FR" baseline="0" dirty="0"/>
          </a:p>
          <a:p>
            <a:r>
              <a:rPr lang="fr-FR" smtClean="0"/>
              <a:t>*Assurez-vous que les éléments suivants sont pris en considération :</a:t>
            </a:r>
          </a:p>
          <a:p>
            <a:pPr marL="171450" indent="-171450">
              <a:buFontTx/>
              <a:buChar char="-"/>
            </a:pPr>
            <a:r>
              <a:rPr lang="fr-FR" smtClean="0"/>
              <a:t>Protéger la confidentialité (par exemple utiliser des cas fictifs, ne pas citer d'informations personnelles, etc.)</a:t>
            </a:r>
          </a:p>
          <a:p>
            <a:pPr marL="171450" indent="-171450">
              <a:buFontTx/>
              <a:buChar char="-"/>
            </a:pPr>
            <a:r>
              <a:rPr lang="fr-FR" smtClean="0"/>
              <a:t>S'assurer que la séance finit par quelque chose qui </a:t>
            </a:r>
            <a:r>
              <a:rPr lang="fr-FR" sz="1200" kern="1200" dirty="0">
                <a:solidFill>
                  <a:schemeClr val="tx1"/>
                </a:solidFill>
                <a:effectLst/>
                <a:latin typeface="+mn-lt"/>
              </a:rPr>
              <a:t>redonne de l'énergie, de la volonté et de la motivation.</a:t>
            </a:r>
            <a:r>
              <a:rPr lang="fr-FR" smtClean="0"/>
              <a:t> </a:t>
            </a:r>
            <a:r>
              <a:rPr lang="fr-FR" sz="1200" kern="1200" dirty="0">
                <a:solidFill>
                  <a:schemeClr val="tx1"/>
                </a:solidFill>
                <a:effectLst/>
                <a:latin typeface="+mn-lt"/>
              </a:rPr>
              <a:t>Il peut s'agir de balayer du revers de la main les préoccupations du groupe, d'un discours permettant de dynamiser le groupe, d'une danse, d'une chanson, d'une plaisanterie, d'un exercice de relaxation, etc. </a:t>
            </a:r>
          </a:p>
          <a:p>
            <a:pPr marL="171450" indent="-171450">
              <a:buFontTx/>
              <a:buChar char="-"/>
            </a:pPr>
            <a:r>
              <a:rPr lang="fr-FR" sz="1200" kern="1200" baseline="0" dirty="0">
                <a:solidFill>
                  <a:schemeClr val="tx1"/>
                </a:solidFill>
                <a:effectLst/>
                <a:latin typeface="+mn-lt"/>
              </a:rPr>
              <a:t>Maintenir un calendrier régulier des séances de supervision</a:t>
            </a:r>
          </a:p>
          <a:p>
            <a:pPr marL="171450" indent="-171450">
              <a:buFontTx/>
              <a:buChar char="-"/>
            </a:pPr>
            <a:r>
              <a:rPr lang="fr-FR" sz="1200" kern="1200" baseline="0" dirty="0">
                <a:solidFill>
                  <a:schemeClr val="tx1"/>
                </a:solidFill>
                <a:effectLst/>
                <a:latin typeface="+mn-lt"/>
              </a:rPr>
              <a:t>S'assurer que les sujets sont partagés à l'avance</a:t>
            </a:r>
          </a:p>
          <a:p>
            <a:pPr marL="171450" indent="-171450">
              <a:buFontTx/>
              <a:buChar char="-"/>
            </a:pPr>
            <a:endParaRPr lang="fr-FR" sz="1200" kern="1200" baseline="0" dirty="0">
              <a:solidFill>
                <a:schemeClr val="tx1"/>
              </a:solidFill>
              <a:effectLst/>
              <a:latin typeface="+mn-lt"/>
              <a:ea typeface="+mn-ea"/>
              <a:cs typeface="+mn-cs"/>
            </a:endParaRPr>
          </a:p>
          <a:p>
            <a:pPr marL="171450" indent="-171450">
              <a:buFontTx/>
              <a:buChar char="-"/>
            </a:pPr>
            <a:r>
              <a:rPr lang="fr-FR" sz="1200" kern="1200" baseline="0" dirty="0">
                <a:solidFill>
                  <a:schemeClr val="tx1"/>
                </a:solidFill>
                <a:effectLst/>
                <a:latin typeface="+mn-lt"/>
              </a:rPr>
              <a:t>Etc.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25</a:t>
            </a:fld>
            <a:endParaRPr lang="fr-FR"/>
          </a:p>
        </p:txBody>
      </p:sp>
    </p:spTree>
    <p:extLst>
      <p:ext uri="{BB962C8B-B14F-4D97-AF65-F5344CB8AC3E}">
        <p14:creationId xmlns:p14="http://schemas.microsoft.com/office/powerpoint/2010/main" val="4560940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**Distribuez le document 18.4 - Activité récapitulative**</a:t>
            </a:r>
          </a:p>
          <a:p>
            <a:endParaRPr lang="fr-FR" b="1" dirty="0"/>
          </a:p>
          <a:p>
            <a:r>
              <a:rPr lang="fr-FR" smtClean="0"/>
              <a:t>Mettons maintenant en pratique tout ce que nous venons d'apprendre ! Chaque groupe se verra attribuer une méthode de supervision afin d'effectuer un jeu de rôle sur l'une des études de cas que je vais vous distribuer. Après avoir effectué le jeu de rôle dans le cadre de vos groupes, chaque groupe présentera son jeu de rôle devant l'ensemble des participants. (Formateur : attribuez aux groupes l'une de ces quatre méthodes : 1- Supervision individuelle dans le cadre d'un nouveau cas, 2- Supervision individuelle dans le cadre d'un cas en cours, 3- Supervision individuelle à l'aide de la liste de vérification de la gestion des cas et 4- Supervision en groupe.) </a:t>
            </a:r>
          </a:p>
          <a:p>
            <a:endParaRPr lang="fr-FR" baseline="0" dirty="0"/>
          </a:p>
          <a:p>
            <a:r>
              <a:rPr lang="fr-FR" smtClean="0"/>
              <a:t>(Après que les groupes ont eu le temps d'effectuer leur jeu de rôle, le formateur et un volontaire commenceront le jeu de rôle sur l'une des quatre méthodes.)</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27</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dirty="0"/>
              <a:t>Acquérir des connaissances fondamentales sur le but et la fonction de la supervision. </a:t>
            </a:r>
          </a:p>
          <a:p>
            <a:r>
              <a:rPr lang="fr-FR" sz="1200" dirty="0"/>
              <a:t>Comprendre comment utiliser les divers outils de supervision pour évaluer la performance. </a:t>
            </a:r>
          </a:p>
          <a:p>
            <a:r>
              <a:rPr lang="fr-FR" sz="1200" dirty="0"/>
              <a:t> Décrire les différentes façons d'effectuer une supervision. </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un environnement qui évolue si rapidement et où chaque minute de votre temps est précieuse, il paraît logique de se poser cette question très simple : « Pourquoi avons-nous besoin de la supervision ? » Pour commencer, définissons la supervision et le rôle d'un superviseur. *(Avant de présenter le contenu de la diapositive, demandez aux membres du groupe ce qu'est, selon eux, le rôle du superviseur.)* Lisez la définition. </a:t>
            </a:r>
          </a:p>
          <a:p>
            <a:endParaRPr lang="fr-FR" baseline="0" dirty="0"/>
          </a:p>
          <a:p>
            <a:r>
              <a:rPr lang="fr-FR" sz="1200" kern="1200" baseline="0" dirty="0">
                <a:solidFill>
                  <a:schemeClr val="tx1"/>
                </a:solidFill>
                <a:latin typeface="+mn-lt"/>
              </a:rPr>
              <a:t>Toutes les organismes organisations fournissant des services de gestion des cas de VBG doivent avoir au moins un superviseur de cas chargé de</a:t>
            </a:r>
          </a:p>
          <a:p>
            <a:r>
              <a:rPr lang="fr-FR" sz="1200" kern="1200" baseline="0" dirty="0">
                <a:solidFill>
                  <a:schemeClr val="tx1"/>
                </a:solidFill>
                <a:latin typeface="+mn-lt"/>
              </a:rPr>
              <a:t>s'assurer que les membres du personnel sont formés et préparés pour leur rôle de gestion des cas, qui surveille régulièrement la pratique des</a:t>
            </a:r>
          </a:p>
          <a:p>
            <a:r>
              <a:rPr lang="fr-FR" sz="1200" kern="1200" baseline="0" dirty="0">
                <a:solidFill>
                  <a:schemeClr val="tx1"/>
                </a:solidFill>
                <a:latin typeface="+mn-lt"/>
              </a:rPr>
              <a:t>intervenants et leur fournit le soutien nécessaire pour qu'ils puissent offrir des soins de qualité. Les superviseurs de cas doivent également</a:t>
            </a:r>
          </a:p>
          <a:p>
            <a:r>
              <a:rPr lang="fr-FR" sz="1200" kern="1200" baseline="0" dirty="0">
                <a:solidFill>
                  <a:schemeClr val="tx1"/>
                </a:solidFill>
                <a:latin typeface="+mn-lt"/>
              </a:rPr>
              <a:t>être disponibles en cas d'urgence. En principe, les superviseurs de cas sont des personnes ayant plus d'expérience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a:solidFill>
                  <a:schemeClr val="tx1"/>
                </a:solidFill>
                <a:latin typeface="+mn-lt"/>
              </a:rPr>
              <a:t>directe dans la gestion des cas de VBG. </a:t>
            </a:r>
            <a:r>
              <a:rPr lang="fr-FR" smtClean="0"/>
              <a:t>Examinons de plus près la fonction et le but de la supervision.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endParaRPr lang="fr-FR" sz="1200" kern="1200" baseline="0" dirty="0">
              <a:solidFill>
                <a:schemeClr val="tx1"/>
              </a:solidFill>
              <a:latin typeface="+mn-lt"/>
              <a:ea typeface="+mn-ea"/>
              <a:cs typeface="+mn-cs"/>
            </a:endParaRPr>
          </a:p>
          <a:p>
            <a:r>
              <a:rPr lang="fr-FR" b="1" baseline="0" dirty="0"/>
              <a:t>*Remarque : certains membres du personnel peuvent être troublés par l'utilisation du terme « supervision » ici, car il se peut qu'ils soient habitués à l'utiliser dans un contexte plus large de relations de supervision avec les employés. Comme nous l'utilisons ici, la supervision ne désigne pas toutes les fonctions d'un superviseur vis-à-vis de ses employés. Elle désigne plutôt la supervision dans le contexte particulier d'un intervenant, à savoir offrir un soutien pour s'assurer qu'un intervenant remplit pleinement son rôle. Si un autre mot décrit mieux ce processus dans votre contexte, utilisez-le. </a:t>
            </a:r>
            <a:endParaRPr lang="fr-FR"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fr-FR"/>
          </a:p>
        </p:txBody>
      </p:sp>
    </p:spTree>
    <p:extLst>
      <p:ext uri="{BB962C8B-B14F-4D97-AF65-F5344CB8AC3E}">
        <p14:creationId xmlns:p14="http://schemas.microsoft.com/office/powerpoint/2010/main" val="3654141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fr-FR" smtClean="0"/>
              <a:t>Dans le domaine du travail social, il existe trois principales fonctions de supervision </a:t>
            </a:r>
          </a:p>
          <a:p>
            <a:pPr>
              <a:spcBef>
                <a:spcPct val="0"/>
              </a:spcBef>
            </a:pPr>
            <a:endParaRPr lang="fr-FR" altLang="en-US" sz="1200" b="1" baseline="0" dirty="0">
              <a:ea typeface="ヒラギノ角ゴ Pro W3" pitchFamily="14" charset="-128"/>
            </a:endParaRPr>
          </a:p>
          <a:p>
            <a:pPr>
              <a:spcBef>
                <a:spcPct val="0"/>
              </a:spcBef>
            </a:pPr>
            <a:r>
              <a:rPr lang="fr-FR" altLang="en-US" sz="1200" b="1" dirty="0"/>
              <a:t>Accompagnement : </a:t>
            </a:r>
            <a:r>
              <a:rPr lang="fr-FR" altLang="en-US" sz="1200" dirty="0"/>
              <a:t>Soutient les éléments pratiques et psychologiques du rôle de l'intervenant</a:t>
            </a:r>
          </a:p>
          <a:p>
            <a:pPr>
              <a:spcBef>
                <a:spcPct val="0"/>
              </a:spcBef>
            </a:pPr>
            <a:endParaRPr lang="fr-FR" altLang="en-US" sz="1200" b="1" dirty="0">
              <a:ea typeface="ヒラギノ角ゴ Pro W3" pitchFamily="14" charset="-128"/>
            </a:endParaRPr>
          </a:p>
          <a:p>
            <a:pPr>
              <a:spcBef>
                <a:spcPct val="0"/>
              </a:spcBef>
            </a:pPr>
            <a:r>
              <a:rPr lang="fr-FR" altLang="en-US" sz="1200" b="1" dirty="0"/>
              <a:t>Pédagogique : </a:t>
            </a:r>
            <a:r>
              <a:rPr lang="fr-FR" altLang="en-US" sz="1200" dirty="0"/>
              <a:t>Encourage la réflexion et l'exploration du travail, et permet d'acquérir de nouvelles perspectives, perceptions et façons de travailler</a:t>
            </a:r>
          </a:p>
          <a:p>
            <a:pPr>
              <a:spcBef>
                <a:spcPct val="0"/>
              </a:spcBef>
            </a:pPr>
            <a:endParaRPr lang="fr-FR" altLang="en-US" sz="1200" b="1" dirty="0">
              <a:ea typeface="ヒラギノ角ゴ Pro W3" pitchFamily="14" charset="-128"/>
            </a:endParaRPr>
          </a:p>
          <a:p>
            <a:pPr>
              <a:spcBef>
                <a:spcPct val="0"/>
              </a:spcBef>
            </a:pPr>
            <a:r>
              <a:rPr lang="fr-FR" altLang="en-US" sz="1200" b="1" dirty="0"/>
              <a:t>Administratif : </a:t>
            </a:r>
            <a:r>
              <a:rPr lang="fr-FR" altLang="en-US" sz="1200" dirty="0"/>
              <a:t>La promotion et le maintien de bonnes normes de travail ; faire des bonnes pratiques une méthode de travail normale, et soutenir les membres du personnel pour qu'ils fassent les choses de la même façon.</a:t>
            </a:r>
            <a:endParaRPr lang="fr-FR" altLang="en-US" sz="1200" dirty="0">
              <a:ea typeface="ヒラギノ角ゴ Pro W3" pitchFamily="14" charset="-128"/>
            </a:endParaRPr>
          </a:p>
          <a:p>
            <a:pPr>
              <a:spcBef>
                <a:spcPct val="0"/>
              </a:spcBef>
            </a:pPr>
            <a:endParaRPr lang="fr-FR" altLang="en-US" sz="1200" dirty="0">
              <a:ea typeface="ヒラギノ角ゴ Pro W3" pitchFamily="14" charset="-128"/>
            </a:endParaRPr>
          </a:p>
          <a:p>
            <a:r>
              <a:rPr lang="fr-FR" smtClean="0"/>
              <a:t>Ces trois fonctions peuvent encore être subdivisées en examinant les différents points focaux de la supervision. </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altLang="en-US" sz="1200" dirty="0"/>
              <a:t>Source : Kadushin, 1992</a:t>
            </a:r>
            <a:endParaRPr lang="fr-FR" altLang="en-US" sz="2000" dirty="0">
              <a:ea typeface="ヒラギノ角ゴ Pro W3" pitchFamily="14" charset="-128"/>
            </a:endParaRP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fr-FR"/>
          </a:p>
        </p:txBody>
      </p:sp>
    </p:spTree>
    <p:extLst>
      <p:ext uri="{BB962C8B-B14F-4D97-AF65-F5344CB8AC3E}">
        <p14:creationId xmlns:p14="http://schemas.microsoft.com/office/powerpoint/2010/main" val="4123961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buFont typeface="Arial" pitchFamily="34" charset="0"/>
              <a:buChar char="•"/>
            </a:pPr>
            <a:r>
              <a:rPr lang="fr-FR" dirty="0">
                <a:solidFill>
                  <a:schemeClr val="tx1"/>
                </a:solidFill>
              </a:rPr>
              <a:t>S'assurer que les aidants et les prestataires de services sont capables de mettre en pratique les connaissances et les compétences acquises pendant la formation</a:t>
            </a:r>
          </a:p>
          <a:p>
            <a:pPr indent="-457200">
              <a:buFont typeface="Arial" pitchFamily="34" charset="0"/>
              <a:buChar char="•"/>
            </a:pPr>
            <a:r>
              <a:rPr lang="fr-FR" dirty="0">
                <a:solidFill>
                  <a:schemeClr val="tx1"/>
                </a:solidFill>
              </a:rPr>
              <a:t>Donner aux membres du personnel l'occasion de discuter de leur travail et de recevoir des commentaires constructifs</a:t>
            </a:r>
          </a:p>
          <a:p>
            <a:pPr indent="-457200">
              <a:buFont typeface="Arial" pitchFamily="34" charset="0"/>
              <a:buChar char="•"/>
            </a:pPr>
            <a:r>
              <a:rPr lang="fr-FR" dirty="0">
                <a:solidFill>
                  <a:schemeClr val="tx1"/>
                </a:solidFill>
              </a:rPr>
              <a:t> Offrir aux membres du personnel un espace pour faire le point sur leur travail, ce qui est particulièrement important pour éviter les risques de traumatisme secondaire</a:t>
            </a:r>
          </a:p>
          <a:p>
            <a:pPr indent="-457200">
              <a:buFont typeface="Arial" pitchFamily="34" charset="0"/>
              <a:buChar char="•"/>
            </a:pPr>
            <a:r>
              <a:rPr lang="fr-FR" dirty="0">
                <a:solidFill>
                  <a:schemeClr val="tx1"/>
                </a:solidFill>
              </a:rPr>
              <a:t>Surveiller et gérer le stress du personnel</a:t>
            </a:r>
          </a:p>
          <a:p>
            <a:pPr indent="-457200">
              <a:buFont typeface="Arial" pitchFamily="34" charset="0"/>
              <a:buChar char="•"/>
            </a:pPr>
            <a:r>
              <a:rPr lang="fr-FR" dirty="0">
                <a:solidFill>
                  <a:schemeClr val="tx1"/>
                </a:solidFill>
              </a:rPr>
              <a:t>Offrir aux membres du personnel une occasion régulière de réfléchir à leurs valeurs, leurs croyances et leurs comportements personnels, et à la façon dont ils influencent leur travail avec les survivantes</a:t>
            </a:r>
          </a:p>
          <a:p>
            <a:pPr indent="-457200">
              <a:buFont typeface="Arial" pitchFamily="34" charset="0"/>
              <a:buChar char="•"/>
            </a:pPr>
            <a:r>
              <a:rPr lang="fr-FR" dirty="0">
                <a:solidFill>
                  <a:schemeClr val="tx1"/>
                </a:solidFill>
              </a:rPr>
              <a:t>Offrir d'autres possibilités de formation</a:t>
            </a:r>
            <a:endParaRPr lang="fr-FR" dirty="0">
              <a:solidFill>
                <a:schemeClr val="tx1"/>
              </a:solidFill>
              <a:cs typeface="Arial" panose="020B0604020202020204" pitchFamily="34" charset="0"/>
            </a:endParaRPr>
          </a:p>
          <a:p>
            <a:endParaRPr lang="fr-FR"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fr-FR"/>
          </a:p>
        </p:txBody>
      </p:sp>
    </p:spTree>
    <p:extLst>
      <p:ext uri="{BB962C8B-B14F-4D97-AF65-F5344CB8AC3E}">
        <p14:creationId xmlns:p14="http://schemas.microsoft.com/office/powerpoint/2010/main" val="3007202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18.1 - Objectif de la supervision</a:t>
            </a:r>
          </a:p>
          <a:p>
            <a:endParaRPr lang="fr-FR" dirty="0"/>
          </a:p>
          <a:p>
            <a:r>
              <a:rPr lang="fr-FR" smtClean="0"/>
              <a:t>Vérifions nos connaissances concernant ce que nous venons d'apprendre sur la fonction et les objectifs de la supervision. Vous allez former des petits groupes.  À l'aide du document 18.1, classez chacun des 10 objectifs de la supervision dans les 3 fonctions de la supervision. Chaque objectif peut être classé dans plusieurs catégories. (Une fois les instructions comprises, revenez à la diapositive précédente afin que les participants puissent voir les 10 objectifs.)</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fr-FR"/>
          </a:p>
        </p:txBody>
      </p:sp>
    </p:spTree>
    <p:extLst>
      <p:ext uri="{BB962C8B-B14F-4D97-AF65-F5344CB8AC3E}">
        <p14:creationId xmlns:p14="http://schemas.microsoft.com/office/powerpoint/2010/main" val="1096214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pensons souvent que la supervision est un processus visant à souligner les erreurs que nous faisons dans le cadre de notre travail : ce n'est pas le cas ! Nous devons changer de point de vue, et passer d'une approche axée sur les lacunes à une approche fondée sur les forces et orientée vers les solutions. La gestion des cas est un travail complexe et difficile. Elle nécessite un soutien qui permet de tenir compte des capacités de la survivante et de l'intervenant. Par exemple, nous pouvons changer d'approche en passant de l'examen des restrictions et des lacunes aux forces, des contraintes au potentiel, des problèmes passés ou possibilités futures, et des vérités universelles aux différentes perspectives. *Quelqu'un peut-il venir présenter un exemple de l'un de ces changements de perspective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fr-FR"/>
          </a:p>
        </p:txBody>
      </p:sp>
    </p:spTree>
    <p:extLst>
      <p:ext uri="{BB962C8B-B14F-4D97-AF65-F5344CB8AC3E}">
        <p14:creationId xmlns:p14="http://schemas.microsoft.com/office/powerpoint/2010/main" val="2770207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maintenant parler des principes directeurs d'une « bonne » supervision. Formez à nouveau des petits groupes, et dressez une liste de 3 principes directeurs que vous jugez nécessaires pour avoir des expériences positives en matière de supervision. Vous aurez environ 10 minutes pour en discuter avec votre groupe, puis chaque groupe fera part de ses réflexions à l'ensemble du groupe.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fr-FR"/>
          </a:p>
        </p:txBody>
      </p:sp>
    </p:spTree>
    <p:extLst>
      <p:ext uri="{BB962C8B-B14F-4D97-AF65-F5344CB8AC3E}">
        <p14:creationId xmlns:p14="http://schemas.microsoft.com/office/powerpoint/2010/main" val="1631507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8/16/2017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8/16/2017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46896" y="1500713"/>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Principes directeurs </a:t>
            </a:r>
          </a:p>
        </p:txBody>
      </p:sp>
      <p:sp>
        <p:nvSpPr>
          <p:cNvPr id="3" name="Content Placeholder 2"/>
          <p:cNvSpPr>
            <a:spLocks noGrp="1"/>
          </p:cNvSpPr>
          <p:nvPr>
            <p:ph idx="1"/>
          </p:nvPr>
        </p:nvSpPr>
        <p:spPr/>
        <p:txBody>
          <a:bodyPr>
            <a:normAutofit/>
          </a:bodyPr>
          <a:lstStyle/>
          <a:p>
            <a:pPr marL="542925" indent="-542925">
              <a:buClr>
                <a:schemeClr val="accent4">
                  <a:lumMod val="75000"/>
                </a:schemeClr>
              </a:buClr>
              <a:buFont typeface="Wingdings" panose="05000000000000000000" pitchFamily="2" charset="2"/>
              <a:buChar char="ü"/>
            </a:pPr>
            <a:r>
              <a:rPr lang="fr-FR" sz="2800" dirty="0">
                <a:solidFill>
                  <a:schemeClr val="tx1"/>
                </a:solidFill>
              </a:rPr>
              <a:t>Régulière et cohérente</a:t>
            </a:r>
          </a:p>
          <a:p>
            <a:pPr marL="542925" indent="-542925">
              <a:buClr>
                <a:schemeClr val="accent4">
                  <a:lumMod val="75000"/>
                </a:schemeClr>
              </a:buClr>
              <a:buFont typeface="Wingdings" panose="05000000000000000000" pitchFamily="2" charset="2"/>
              <a:buChar char="ü"/>
            </a:pPr>
            <a:r>
              <a:rPr lang="fr-FR" sz="2800" dirty="0">
                <a:solidFill>
                  <a:schemeClr val="tx1"/>
                </a:solidFill>
              </a:rPr>
              <a:t>Collaborative</a:t>
            </a:r>
          </a:p>
          <a:p>
            <a:pPr marL="542925" indent="-542925">
              <a:buClr>
                <a:schemeClr val="accent4">
                  <a:lumMod val="75000"/>
                </a:schemeClr>
              </a:buClr>
              <a:buFont typeface="Wingdings" panose="05000000000000000000" pitchFamily="2" charset="2"/>
              <a:buChar char="ü"/>
            </a:pPr>
            <a:r>
              <a:rPr lang="fr-FR" sz="2800" dirty="0">
                <a:solidFill>
                  <a:schemeClr val="tx1"/>
                </a:solidFill>
              </a:rPr>
              <a:t>Opportunité d'apprentissage et de développement professionnel</a:t>
            </a:r>
          </a:p>
          <a:p>
            <a:pPr marL="542925" indent="-542925">
              <a:buClr>
                <a:schemeClr val="accent4">
                  <a:lumMod val="75000"/>
                </a:schemeClr>
              </a:buClr>
              <a:buFont typeface="Wingdings" panose="05000000000000000000" pitchFamily="2" charset="2"/>
              <a:buChar char="ü"/>
            </a:pPr>
            <a:r>
              <a:rPr lang="fr-FR" sz="2800" dirty="0">
                <a:solidFill>
                  <a:schemeClr val="tx1"/>
                </a:solidFill>
              </a:rPr>
              <a:t>Sûre</a:t>
            </a:r>
          </a:p>
          <a:p>
            <a:pPr marL="542925" indent="-542925">
              <a:buClr>
                <a:schemeClr val="accent4">
                  <a:lumMod val="75000"/>
                </a:schemeClr>
              </a:buClr>
              <a:buFont typeface="Wingdings" panose="05000000000000000000" pitchFamily="2" charset="2"/>
              <a:buChar char="ü"/>
            </a:pPr>
            <a:r>
              <a:rPr lang="fr-FR" sz="2800" dirty="0">
                <a:solidFill>
                  <a:schemeClr val="tx1"/>
                </a:solidFill>
              </a:rPr>
              <a:t>Opportunité d'élaborer des modèles de bonnes pratiques </a:t>
            </a:r>
          </a:p>
        </p:txBody>
      </p:sp>
    </p:spTree>
    <p:extLst>
      <p:ext uri="{BB962C8B-B14F-4D97-AF65-F5344CB8AC3E}">
        <p14:creationId xmlns:p14="http://schemas.microsoft.com/office/powerpoint/2010/main" val="3153534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smtClean="0"/>
              <a:t>Outils de supervision</a:t>
            </a:r>
          </a:p>
        </p:txBody>
      </p:sp>
      <p:sp>
        <p:nvSpPr>
          <p:cNvPr id="3" name="Content Placeholder 2"/>
          <p:cNvSpPr>
            <a:spLocks noGrp="1"/>
          </p:cNvSpPr>
          <p:nvPr>
            <p:ph idx="1"/>
          </p:nvPr>
        </p:nvSpPr>
        <p:spPr>
          <a:xfrm>
            <a:off x="1023938" y="1576552"/>
            <a:ext cx="10216876" cy="5281448"/>
          </a:xfrm>
        </p:spPr>
        <p:txBody>
          <a:bodyPr>
            <a:normAutofit fontScale="92500" lnSpcReduction="10000"/>
          </a:bodyPr>
          <a:lstStyle/>
          <a:p>
            <a:pPr marL="0" indent="0">
              <a:buClr>
                <a:schemeClr val="accent4">
                  <a:lumMod val="75000"/>
                </a:schemeClr>
              </a:buClr>
              <a:buNone/>
            </a:pPr>
            <a:r>
              <a:rPr lang="fr-FR" sz="2000" b="1" dirty="0">
                <a:solidFill>
                  <a:schemeClr val="tx1"/>
                </a:solidFill>
              </a:rPr>
              <a:t>Ces outils peuvent permettre de déterminer si un membre du personnel est prêt à travailler avec des survivantes de VBG et mettent en lumière des domaines particuliers d'apprentissage et de développement. </a:t>
            </a:r>
          </a:p>
          <a:p>
            <a:pPr indent="-457200">
              <a:buClr>
                <a:schemeClr val="accent4">
                  <a:lumMod val="75000"/>
                </a:schemeClr>
              </a:buClr>
              <a:buNone/>
            </a:pPr>
            <a:r>
              <a:rPr lang="fr-FR" sz="2000" b="1" dirty="0">
                <a:solidFill>
                  <a:schemeClr val="tx1"/>
                </a:solidFill>
              </a:rPr>
              <a:t>Échelle des attitudes axées sur les survivantes </a:t>
            </a:r>
          </a:p>
          <a:p>
            <a:pPr marL="457200" lvl="1" indent="-457200">
              <a:buClr>
                <a:schemeClr val="accent4">
                  <a:lumMod val="75000"/>
                </a:schemeClr>
              </a:buClr>
              <a:buFont typeface="Arial" panose="020B0604020202020204" pitchFamily="34" charset="0"/>
              <a:buChar char="•"/>
            </a:pPr>
            <a:r>
              <a:rPr lang="fr-FR" sz="2000" dirty="0">
                <a:solidFill>
                  <a:schemeClr val="tx1"/>
                </a:solidFill>
              </a:rPr>
              <a:t>Évaluer les attitudes des membres du personnel qui fournissent un soutien direct aux survivantes</a:t>
            </a:r>
          </a:p>
          <a:p>
            <a:pPr lvl="1" indent="-457200">
              <a:buClr>
                <a:schemeClr val="accent4">
                  <a:lumMod val="75000"/>
                </a:schemeClr>
              </a:buClr>
              <a:buFont typeface="Arial" panose="020B0604020202020204" pitchFamily="34" charset="0"/>
              <a:buChar char="•"/>
            </a:pPr>
            <a:r>
              <a:rPr lang="fr-FR" sz="2000" dirty="0">
                <a:solidFill>
                  <a:schemeClr val="tx1"/>
                </a:solidFill>
              </a:rPr>
              <a:t>14 affirmations pour évaluer les valeurs et les croyances</a:t>
            </a:r>
          </a:p>
          <a:p>
            <a:pPr lvl="1" indent="-457200">
              <a:buClr>
                <a:schemeClr val="accent4">
                  <a:lumMod val="75000"/>
                </a:schemeClr>
              </a:buClr>
              <a:buNone/>
            </a:pPr>
            <a:endParaRPr lang="fr-FR" sz="1600" dirty="0">
              <a:solidFill>
                <a:schemeClr val="tx1"/>
              </a:solidFill>
              <a:cs typeface="Arial" panose="020B0604020202020204" pitchFamily="34" charset="0"/>
            </a:endParaRPr>
          </a:p>
          <a:p>
            <a:pPr lvl="1" indent="-457200">
              <a:buClr>
                <a:schemeClr val="accent4">
                  <a:lumMod val="75000"/>
                </a:schemeClr>
              </a:buClr>
              <a:buNone/>
            </a:pPr>
            <a:r>
              <a:rPr lang="fr-FR" sz="2000" b="1" dirty="0" smtClean="0">
                <a:solidFill>
                  <a:schemeClr val="tx1"/>
                </a:solidFill>
              </a:rPr>
              <a:t>Évaluation </a:t>
            </a:r>
            <a:r>
              <a:rPr lang="fr-FR" sz="2000" b="1" dirty="0">
                <a:solidFill>
                  <a:schemeClr val="tx1"/>
                </a:solidFill>
              </a:rPr>
              <a:t>des connaissances sur la gestion des cas axée sur les survivantes</a:t>
            </a:r>
          </a:p>
          <a:p>
            <a:pPr lvl="1" indent="-457200">
              <a:buClr>
                <a:schemeClr val="accent4">
                  <a:lumMod val="75000"/>
                </a:schemeClr>
              </a:buClr>
              <a:buFont typeface="Arial" panose="020B0604020202020204" pitchFamily="34" charset="0"/>
              <a:buChar char="•"/>
            </a:pPr>
            <a:r>
              <a:rPr lang="fr-FR" sz="2000" dirty="0">
                <a:solidFill>
                  <a:schemeClr val="tx1"/>
                </a:solidFill>
              </a:rPr>
              <a:t>Évaluer les connaissances fondamentales nécessaires pour travailler avec des survivantes</a:t>
            </a:r>
          </a:p>
          <a:p>
            <a:pPr lvl="1" indent="-457200">
              <a:buClr>
                <a:schemeClr val="accent4">
                  <a:lumMod val="75000"/>
                </a:schemeClr>
              </a:buClr>
              <a:buFont typeface="Arial" panose="020B0604020202020204" pitchFamily="34" charset="0"/>
              <a:buChar char="•"/>
            </a:pPr>
            <a:r>
              <a:rPr lang="fr-FR" sz="2000" dirty="0">
                <a:solidFill>
                  <a:schemeClr val="tx1"/>
                </a:solidFill>
              </a:rPr>
              <a:t>Domaines particuliers de la connaissance de la gestion des cas</a:t>
            </a:r>
          </a:p>
          <a:p>
            <a:pPr marL="0" indent="0">
              <a:buClr>
                <a:schemeClr val="accent4">
                  <a:lumMod val="75000"/>
                </a:schemeClr>
              </a:buClr>
              <a:buNone/>
            </a:pPr>
            <a:r>
              <a:rPr lang="fr-FR" sz="2000" b="1" dirty="0">
                <a:solidFill>
                  <a:schemeClr val="tx1"/>
                </a:solidFill>
              </a:rPr>
              <a:t>Outil de développement des compétences en matière de gestion des cas axée sur les survivantes </a:t>
            </a:r>
          </a:p>
          <a:p>
            <a:pPr marL="457200" lvl="1" indent="-457200">
              <a:buClr>
                <a:schemeClr val="accent4">
                  <a:lumMod val="75000"/>
                </a:schemeClr>
              </a:buClr>
              <a:buFont typeface="Arial" panose="020B0604020202020204" pitchFamily="34" charset="0"/>
              <a:buChar char="•"/>
            </a:pPr>
            <a:r>
              <a:rPr lang="fr-FR" sz="2000" dirty="0">
                <a:solidFill>
                  <a:schemeClr val="tx1"/>
                </a:solidFill>
              </a:rPr>
              <a:t>Soutenir les intervenants en développant des compétences nécessaires pour travailler avec des survivantes </a:t>
            </a:r>
          </a:p>
          <a:p>
            <a:pPr lvl="1" indent="-457200">
              <a:buClr>
                <a:schemeClr val="accent4">
                  <a:lumMod val="75000"/>
                </a:schemeClr>
              </a:buClr>
              <a:buFont typeface="Arial" panose="020B0604020202020204" pitchFamily="34" charset="0"/>
              <a:buChar char="•"/>
            </a:pPr>
            <a:r>
              <a:rPr lang="fr-FR" sz="2000" dirty="0">
                <a:solidFill>
                  <a:schemeClr val="tx1"/>
                </a:solidFill>
              </a:rPr>
              <a:t>Compétences particulières et exemples d'utilisation de ces compétences</a:t>
            </a:r>
          </a:p>
          <a:p>
            <a:pPr lvl="1" indent="-457200">
              <a:buClr>
                <a:schemeClr val="accent4">
                  <a:lumMod val="75000"/>
                </a:schemeClr>
              </a:buClr>
              <a:buFont typeface="Arial" panose="020B0604020202020204" pitchFamily="34" charset="0"/>
              <a:buChar char="•"/>
            </a:pPr>
            <a:endParaRPr lang="fr-FR" sz="2000" dirty="0">
              <a:solidFill>
                <a:schemeClr val="tx1"/>
              </a:solidFill>
              <a:cs typeface="Arial" panose="020B0604020202020204" pitchFamily="34" charset="0"/>
            </a:endParaRPr>
          </a:p>
        </p:txBody>
      </p:sp>
    </p:spTree>
    <p:extLst>
      <p:ext uri="{BB962C8B-B14F-4D97-AF65-F5344CB8AC3E}">
        <p14:creationId xmlns:p14="http://schemas.microsoft.com/office/powerpoint/2010/main" val="1773213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Échelle des attitudes axées sur les survivantes </a:t>
            </a:r>
          </a:p>
        </p:txBody>
      </p:sp>
      <p:sp>
        <p:nvSpPr>
          <p:cNvPr id="3" name="Content Placeholder 2"/>
          <p:cNvSpPr>
            <a:spLocks noGrp="1"/>
          </p:cNvSpPr>
          <p:nvPr>
            <p:ph idx="1"/>
          </p:nvPr>
        </p:nvSpPr>
        <p:spPr/>
        <p:txBody>
          <a:bodyPr>
            <a:normAutofit fontScale="77500" lnSpcReduction="20000"/>
          </a:bodyPr>
          <a:lstStyle/>
          <a:p>
            <a:endParaRPr lang="fr-FR" sz="2400" dirty="0">
              <a:solidFill>
                <a:schemeClr val="tx1"/>
              </a:solidFill>
              <a:cs typeface="Arial" panose="020B0604020202020204" pitchFamily="34" charset="0"/>
            </a:endParaRPr>
          </a:p>
          <a:p>
            <a:r>
              <a:rPr lang="fr-FR" sz="2400" dirty="0">
                <a:solidFill>
                  <a:schemeClr val="tx1"/>
                </a:solidFill>
              </a:rPr>
              <a:t>Complétez individuellement l'</a:t>
            </a:r>
            <a:r>
              <a:rPr lang="fr-FR" sz="2400" b="1" dirty="0">
                <a:solidFill>
                  <a:schemeClr val="tx1"/>
                </a:solidFill>
              </a:rPr>
              <a:t>échelle des attitudes axées sur les survivantes</a:t>
            </a:r>
            <a:r>
              <a:rPr lang="fr-FR" sz="2400" dirty="0">
                <a:solidFill>
                  <a:schemeClr val="tx1"/>
                </a:solidFill>
              </a:rPr>
              <a:t>.</a:t>
            </a:r>
          </a:p>
          <a:p>
            <a:r>
              <a:rPr lang="fr-FR" sz="2400" dirty="0">
                <a:solidFill>
                  <a:schemeClr val="tx1"/>
                </a:solidFill>
              </a:rPr>
              <a:t>Évaluez votre score une fois que vous avez terminé. Lorsque vous avez fini, formez des groupes de 5 personnes maximum, et discutez de ce que vous avez pensé en complétant l'échelle : </a:t>
            </a:r>
          </a:p>
          <a:p>
            <a:r>
              <a:rPr lang="fr-FR" sz="2400" dirty="0">
                <a:solidFill>
                  <a:schemeClr val="tx1"/>
                </a:solidFill>
              </a:rPr>
              <a:t>Des éléments vous ont-ils surpris ?</a:t>
            </a:r>
          </a:p>
          <a:p>
            <a:r>
              <a:rPr lang="fr-FR" sz="2400" dirty="0">
                <a:solidFill>
                  <a:schemeClr val="tx1"/>
                </a:solidFill>
              </a:rPr>
              <a:t>Certaines affirmations vous ont-elles marqués ?</a:t>
            </a:r>
          </a:p>
        </p:txBody>
      </p:sp>
    </p:spTree>
    <p:extLst>
      <p:ext uri="{BB962C8B-B14F-4D97-AF65-F5344CB8AC3E}">
        <p14:creationId xmlns:p14="http://schemas.microsoft.com/office/powerpoint/2010/main" val="3127593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 Jeu de rôle avec les outils</a:t>
            </a:r>
          </a:p>
        </p:txBody>
      </p:sp>
      <p:sp>
        <p:nvSpPr>
          <p:cNvPr id="3" name="Content Placeholder 2"/>
          <p:cNvSpPr>
            <a:spLocks noGrp="1"/>
          </p:cNvSpPr>
          <p:nvPr>
            <p:ph idx="1"/>
          </p:nvPr>
        </p:nvSpPr>
        <p:spPr>
          <a:xfrm>
            <a:off x="6994246" y="1293915"/>
            <a:ext cx="4892954" cy="5053469"/>
          </a:xfrm>
        </p:spPr>
        <p:txBody>
          <a:bodyPr/>
          <a:lstStyle/>
          <a:p>
            <a:pPr>
              <a:buFont typeface="Arial" pitchFamily="34" charset="0"/>
              <a:buChar char="•"/>
            </a:pPr>
            <a:r>
              <a:rPr lang="fr-FR" sz="1800" dirty="0">
                <a:solidFill>
                  <a:schemeClr val="tx1"/>
                </a:solidFill>
              </a:rPr>
              <a:t>Formez des groupes de 4.</a:t>
            </a:r>
          </a:p>
          <a:p>
            <a:pPr>
              <a:buFont typeface="Arial" pitchFamily="34" charset="0"/>
              <a:buChar char="•"/>
            </a:pPr>
            <a:r>
              <a:rPr lang="fr-FR" sz="1800" dirty="0">
                <a:solidFill>
                  <a:schemeClr val="tx1"/>
                </a:solidFill>
              </a:rPr>
              <a:t>Deux personnes de chaque groupe feront un jeu de rôle sur une séance de supervision à l'aide de </a:t>
            </a:r>
            <a:r>
              <a:rPr lang="fr-FR" sz="1800" b="1" dirty="0">
                <a:solidFill>
                  <a:schemeClr val="tx1"/>
                </a:solidFill>
              </a:rPr>
              <a:t>l'outil d'évaluation des connaissances axées sur les survivantes.  </a:t>
            </a:r>
            <a:r>
              <a:rPr lang="fr-FR" sz="1800" dirty="0">
                <a:solidFill>
                  <a:schemeClr val="tx1"/>
                </a:solidFill>
              </a:rPr>
              <a:t>Les deux autres membres du groupe observeront en notant ce que « l'intervenant » fait de bien et ce qu'il pourrait améliorer. </a:t>
            </a:r>
          </a:p>
          <a:p>
            <a:pPr>
              <a:buFont typeface="Arial" pitchFamily="34" charset="0"/>
              <a:buChar char="•"/>
            </a:pPr>
            <a:r>
              <a:rPr lang="fr-FR" sz="1800" dirty="0">
                <a:solidFill>
                  <a:schemeClr val="tx1"/>
                </a:solidFill>
              </a:rPr>
              <a:t>Les observateurs et les deux personnes qui font le jeu de rôle échangeront alors leurs rôles.  Le second groupe mettra en pratique l</a:t>
            </a:r>
            <a:r>
              <a:rPr lang="fr-FR" sz="1800" dirty="0" smtClean="0"/>
              <a:t>'</a:t>
            </a:r>
            <a:r>
              <a:rPr lang="fr-FR" sz="1800" b="1" dirty="0">
                <a:solidFill>
                  <a:schemeClr val="tx1"/>
                </a:solidFill>
              </a:rPr>
              <a:t>outil de développement des compétences en matière de gestion des cas axée sur les survivantes</a:t>
            </a:r>
            <a:r>
              <a:rPr lang="fr-FR" sz="1800" dirty="0">
                <a:solidFill>
                  <a:schemeClr val="tx1"/>
                </a:solidFill>
              </a:rPr>
              <a:t>.</a:t>
            </a:r>
          </a:p>
          <a:p>
            <a:pPr>
              <a:buFont typeface="Arial" pitchFamily="34" charset="0"/>
              <a:buChar char="•"/>
            </a:pPr>
            <a:endParaRPr lang="fr-FR" sz="1800" dirty="0">
              <a:solidFill>
                <a:schemeClr val="tx1"/>
              </a:solidFill>
            </a:endParaRPr>
          </a:p>
        </p:txBody>
      </p:sp>
    </p:spTree>
    <p:extLst>
      <p:ext uri="{BB962C8B-B14F-4D97-AF65-F5344CB8AC3E}">
        <p14:creationId xmlns:p14="http://schemas.microsoft.com/office/powerpoint/2010/main" val="4120776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838759"/>
            <a:ext cx="4769556" cy="1545564"/>
          </a:xfrm>
        </p:spPr>
        <p:txBody>
          <a:bodyPr>
            <a:normAutofit/>
          </a:bodyPr>
          <a:lstStyle/>
          <a:p>
            <a:r>
              <a:rPr lang="fr-FR" smtClean="0"/>
              <a:t>Activité :</a:t>
            </a:r>
            <a:r>
              <a:t/>
            </a:r>
            <a:br/>
            <a:r>
              <a:rPr lang="fr-FR" smtClean="0"/>
              <a:t>Préparation  </a:t>
            </a:r>
          </a:p>
        </p:txBody>
      </p:sp>
      <p:sp>
        <p:nvSpPr>
          <p:cNvPr id="3" name="Content Placeholder 2"/>
          <p:cNvSpPr>
            <a:spLocks noGrp="1"/>
          </p:cNvSpPr>
          <p:nvPr>
            <p:ph idx="1"/>
          </p:nvPr>
        </p:nvSpPr>
        <p:spPr/>
        <p:txBody>
          <a:bodyPr>
            <a:normAutofit/>
          </a:bodyPr>
          <a:lstStyle/>
          <a:p>
            <a:pPr marL="0" indent="0">
              <a:buNone/>
            </a:pPr>
            <a:r>
              <a:rPr lang="fr-FR" dirty="0">
                <a:solidFill>
                  <a:schemeClr val="tx1"/>
                </a:solidFill>
              </a:rPr>
              <a:t>Lisez le scénario.  Par petits groupes, discutez de vos réactions face à cette situation. Réfléchissez ensuite avec le groupe aux protocoles ou politiques qu'il serait important de mettre en place dans cette situation. Notez-les.  </a:t>
            </a:r>
          </a:p>
        </p:txBody>
      </p:sp>
    </p:spTree>
    <p:extLst>
      <p:ext uri="{BB962C8B-B14F-4D97-AF65-F5344CB8AC3E}">
        <p14:creationId xmlns:p14="http://schemas.microsoft.com/office/powerpoint/2010/main" val="928812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Protocole de gestion des cas</a:t>
            </a:r>
            <a:endParaRPr lang="fr-FR"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023937" y="2286000"/>
            <a:ext cx="10677283" cy="4022725"/>
          </a:xfrm>
        </p:spPr>
        <p:txBody>
          <a:bodyPr/>
          <a:lstStyle/>
          <a:p>
            <a:r>
              <a:rPr lang="fr-FR" sz="2000" b="1" dirty="0">
                <a:solidFill>
                  <a:schemeClr val="tx1"/>
                </a:solidFill>
              </a:rPr>
              <a:t>Nombre de dossiers</a:t>
            </a:r>
            <a:r>
              <a:rPr lang="fr-FR" sz="2000" dirty="0">
                <a:solidFill>
                  <a:schemeClr val="tx1"/>
                </a:solidFill>
              </a:rPr>
              <a:t> – Le nombre maximum de cas qu'un intervenant devrait traiter à la fois</a:t>
            </a:r>
          </a:p>
          <a:p>
            <a:r>
              <a:rPr lang="fr-FR" sz="2000" b="1" dirty="0">
                <a:solidFill>
                  <a:schemeClr val="tx1"/>
                </a:solidFill>
              </a:rPr>
              <a:t>Comment les cas « à haut risque » seront traités </a:t>
            </a:r>
            <a:r>
              <a:rPr lang="fr-FR" sz="2000" dirty="0">
                <a:solidFill>
                  <a:schemeClr val="tx1"/>
                </a:solidFill>
              </a:rPr>
              <a:t>– À qui et quand l'intervenant attire-t-il l'attention d'un superviseur sur un cas ?</a:t>
            </a:r>
          </a:p>
          <a:p>
            <a:r>
              <a:rPr lang="fr-FR" sz="2000" b="1" dirty="0">
                <a:solidFill>
                  <a:schemeClr val="tx1"/>
                </a:solidFill>
              </a:rPr>
              <a:t>Signalement obligatoire </a:t>
            </a:r>
            <a:r>
              <a:rPr lang="fr-FR" sz="2000" dirty="0">
                <a:solidFill>
                  <a:schemeClr val="tx1"/>
                </a:solidFill>
              </a:rPr>
              <a:t>– Procédures et conseils pour traiter les situations de signalement particulières</a:t>
            </a:r>
          </a:p>
          <a:p>
            <a:r>
              <a:rPr lang="fr-FR" sz="2000" b="1" dirty="0">
                <a:solidFill>
                  <a:schemeClr val="tx1"/>
                </a:solidFill>
              </a:rPr>
              <a:t>Liste de formulaires </a:t>
            </a:r>
            <a:r>
              <a:rPr lang="fr-FR" sz="2000" dirty="0">
                <a:solidFill>
                  <a:schemeClr val="tx1"/>
                </a:solidFill>
              </a:rPr>
              <a:t>– Liste de vérification des formulaires qui doivent être remplis pour chaque cas</a:t>
            </a:r>
          </a:p>
          <a:p>
            <a:r>
              <a:rPr lang="fr-FR" sz="2000" b="1" dirty="0">
                <a:solidFill>
                  <a:schemeClr val="tx1"/>
                </a:solidFill>
              </a:rPr>
              <a:t>Instructions concernant les dossiers personnels </a:t>
            </a:r>
            <a:r>
              <a:rPr lang="fr-FR" sz="2000" dirty="0">
                <a:solidFill>
                  <a:schemeClr val="tx1"/>
                </a:solidFill>
              </a:rPr>
              <a:t>– Instructions claires sur la façon dont les documents figurant dans les dossiers doivent être organisés et dont les dossiers doivent être rangés </a:t>
            </a:r>
          </a:p>
        </p:txBody>
      </p:sp>
    </p:spTree>
    <p:extLst>
      <p:ext uri="{BB962C8B-B14F-4D97-AF65-F5344CB8AC3E}">
        <p14:creationId xmlns:p14="http://schemas.microsoft.com/office/powerpoint/2010/main" val="315881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Méthodes de supervision</a:t>
            </a:r>
          </a:p>
        </p:txBody>
      </p:sp>
      <p:sp>
        <p:nvSpPr>
          <p:cNvPr id="3" name="Content Placeholder 2"/>
          <p:cNvSpPr>
            <a:spLocks noGrp="1"/>
          </p:cNvSpPr>
          <p:nvPr>
            <p:ph idx="1"/>
          </p:nvPr>
        </p:nvSpPr>
        <p:spPr/>
        <p:txBody>
          <a:bodyPr>
            <a:normAutofit/>
          </a:bodyPr>
          <a:lstStyle/>
          <a:p>
            <a:pPr indent="-457200">
              <a:buClr>
                <a:schemeClr val="accent4">
                  <a:lumMod val="75000"/>
                </a:schemeClr>
              </a:buClr>
              <a:buFont typeface="Arial" panose="020B0604020202020204" pitchFamily="34" charset="0"/>
              <a:buChar char="•"/>
            </a:pPr>
            <a:r>
              <a:rPr lang="fr-FR" sz="2800" dirty="0">
                <a:solidFill>
                  <a:schemeClr val="tx1"/>
                </a:solidFill>
              </a:rPr>
              <a:t>Supervision individuelle </a:t>
            </a:r>
          </a:p>
          <a:p>
            <a:pPr marL="0" indent="-457200">
              <a:buClr>
                <a:schemeClr val="accent4">
                  <a:lumMod val="75000"/>
                </a:schemeClr>
              </a:buClr>
              <a:buNone/>
            </a:pPr>
            <a:endParaRPr lang="fr-FR" sz="2800" dirty="0">
              <a:solidFill>
                <a:schemeClr val="tx1"/>
              </a:solidFill>
              <a:cs typeface="Arial" panose="020B0604020202020204" pitchFamily="34" charset="0"/>
            </a:endParaRPr>
          </a:p>
          <a:p>
            <a:pPr indent="-457200">
              <a:buClr>
                <a:schemeClr val="accent4">
                  <a:lumMod val="75000"/>
                </a:schemeClr>
              </a:buClr>
              <a:buFont typeface="Arial" panose="020B0604020202020204" pitchFamily="34" charset="0"/>
              <a:buChar char="•"/>
            </a:pPr>
            <a:r>
              <a:rPr lang="fr-FR" sz="2800" dirty="0">
                <a:solidFill>
                  <a:schemeClr val="tx1"/>
                </a:solidFill>
              </a:rPr>
              <a:t>Examen des dossiers personnels</a:t>
            </a:r>
          </a:p>
          <a:p>
            <a:pPr lvl="4" indent="-457200">
              <a:buClr>
                <a:schemeClr val="accent4">
                  <a:lumMod val="75000"/>
                </a:schemeClr>
              </a:buClr>
              <a:buFont typeface="Arial" panose="020B0604020202020204" pitchFamily="34" charset="0"/>
              <a:buChar char="•"/>
            </a:pPr>
            <a:endParaRPr lang="fr-FR" sz="2800" dirty="0">
              <a:solidFill>
                <a:schemeClr val="tx1"/>
              </a:solidFill>
              <a:cs typeface="Arial" panose="020B0604020202020204" pitchFamily="34" charset="0"/>
            </a:endParaRPr>
          </a:p>
          <a:p>
            <a:pPr indent="-457200">
              <a:buClr>
                <a:schemeClr val="accent4">
                  <a:lumMod val="75000"/>
                </a:schemeClr>
              </a:buClr>
              <a:buFont typeface="Arial" panose="020B0604020202020204" pitchFamily="34" charset="0"/>
              <a:buChar char="•"/>
            </a:pPr>
            <a:r>
              <a:rPr lang="fr-FR" sz="2800" dirty="0">
                <a:solidFill>
                  <a:schemeClr val="tx1"/>
                </a:solidFill>
              </a:rPr>
              <a:t> Supervision en groupe</a:t>
            </a:r>
          </a:p>
        </p:txBody>
      </p:sp>
    </p:spTree>
    <p:extLst>
      <p:ext uri="{BB962C8B-B14F-4D97-AF65-F5344CB8AC3E}">
        <p14:creationId xmlns:p14="http://schemas.microsoft.com/office/powerpoint/2010/main" val="1764037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Supervision individuelle – Nouveaux cas</a:t>
            </a:r>
          </a:p>
        </p:txBody>
      </p:sp>
      <p:sp>
        <p:nvSpPr>
          <p:cNvPr id="3" name="Content Placeholder 2"/>
          <p:cNvSpPr>
            <a:spLocks noGrp="1"/>
          </p:cNvSpPr>
          <p:nvPr>
            <p:ph idx="1"/>
          </p:nvPr>
        </p:nvSpPr>
        <p:spPr/>
        <p:txBody>
          <a:bodyPr numCol="2">
            <a:normAutofit/>
          </a:bodyPr>
          <a:lstStyle/>
          <a:p>
            <a:pPr marL="0" indent="0">
              <a:buNone/>
            </a:pPr>
            <a:endParaRPr lang="fr-FR" dirty="0">
              <a:solidFill>
                <a:schemeClr val="tx1"/>
              </a:solidFill>
              <a:cs typeface="Arial" panose="020B0604020202020204" pitchFamily="34" charset="0"/>
            </a:endParaRPr>
          </a:p>
          <a:p>
            <a:r>
              <a:rPr lang="fr-FR" dirty="0">
                <a:solidFill>
                  <a:schemeClr val="tx1"/>
                </a:solidFill>
              </a:rPr>
              <a:t>1. Comprendre le contexte du cas</a:t>
            </a: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pPr marL="0" indent="0">
              <a:buNone/>
            </a:pPr>
            <a:endParaRPr lang="fr-FR" dirty="0">
              <a:solidFill>
                <a:schemeClr val="tx1"/>
              </a:solidFill>
              <a:cs typeface="Arial" panose="020B0604020202020204" pitchFamily="34" charset="0"/>
            </a:endParaRPr>
          </a:p>
          <a:p>
            <a:pPr marL="0" indent="0">
              <a:buNone/>
            </a:pPr>
            <a:endParaRPr lang="fr-FR" dirty="0">
              <a:solidFill>
                <a:schemeClr val="tx1"/>
              </a:solidFill>
              <a:cs typeface="Arial" panose="020B0604020202020204" pitchFamily="34" charset="0"/>
            </a:endParaRPr>
          </a:p>
          <a:p>
            <a:pPr marL="0" indent="0">
              <a:buNone/>
            </a:pPr>
            <a:endParaRPr lang="fr-FR" dirty="0">
              <a:solidFill>
                <a:schemeClr val="tx1"/>
              </a:solidFill>
              <a:cs typeface="Arial" panose="020B0604020202020204" pitchFamily="34" charset="0"/>
            </a:endParaRPr>
          </a:p>
          <a:p>
            <a:r>
              <a:rPr lang="fr-FR" dirty="0">
                <a:solidFill>
                  <a:schemeClr val="tx1"/>
                </a:solidFill>
              </a:rPr>
              <a:t>2. Comprendre les besoins immédiats identifiés</a:t>
            </a:r>
          </a:p>
          <a:p>
            <a:endParaRPr lang="fr-FR" dirty="0">
              <a:solidFill>
                <a:schemeClr val="tx1"/>
              </a:solidFill>
              <a:cs typeface="Arial" panose="020B0604020202020204" pitchFamily="34" charset="0"/>
            </a:endParaRPr>
          </a:p>
        </p:txBody>
      </p:sp>
      <p:sp>
        <p:nvSpPr>
          <p:cNvPr id="13" name="Oval Callout 12"/>
          <p:cNvSpPr/>
          <p:nvPr/>
        </p:nvSpPr>
        <p:spPr>
          <a:xfrm>
            <a:off x="1396884" y="3748701"/>
            <a:ext cx="4015740" cy="2328062"/>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Callout 13"/>
          <p:cNvSpPr/>
          <p:nvPr/>
        </p:nvSpPr>
        <p:spPr>
          <a:xfrm>
            <a:off x="7652212" y="4102359"/>
            <a:ext cx="4015740" cy="2328062"/>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579418" y="4159131"/>
            <a:ext cx="3768438" cy="1477328"/>
          </a:xfrm>
          <a:prstGeom prst="rect">
            <a:avLst/>
          </a:prstGeom>
          <a:noFill/>
        </p:spPr>
        <p:txBody>
          <a:bodyPr wrap="square" rtlCol="0">
            <a:spAutoFit/>
          </a:bodyPr>
          <a:lstStyle/>
          <a:p>
            <a:pPr algn="ctr"/>
            <a:r>
              <a:rPr lang="fr-FR" dirty="0" smtClean="0"/>
              <a:t>Qui est la survivante ?</a:t>
            </a:r>
          </a:p>
          <a:p>
            <a:pPr algn="ctr"/>
            <a:r>
              <a:rPr lang="fr-FR" dirty="0" smtClean="0"/>
              <a:t>Que s'est-il passé ?</a:t>
            </a:r>
          </a:p>
          <a:p>
            <a:pPr algn="ctr"/>
            <a:r>
              <a:rPr lang="fr-FR" dirty="0" smtClean="0"/>
              <a:t>Comment le cas </a:t>
            </a:r>
            <a:r>
              <a:rPr lang="fr-FR" dirty="0" err="1" smtClean="0"/>
              <a:t>a-t-il</a:t>
            </a:r>
            <a:r>
              <a:rPr lang="fr-FR" dirty="0" smtClean="0"/>
              <a:t> été signalé ?</a:t>
            </a:r>
          </a:p>
          <a:p>
            <a:pPr algn="ctr"/>
            <a:r>
              <a:rPr lang="fr-FR" dirty="0" smtClean="0"/>
              <a:t>S'il s'agit d'une enfant, qui est la principale personne qui s'occupe d'elle ?</a:t>
            </a:r>
          </a:p>
        </p:txBody>
      </p:sp>
      <p:sp>
        <p:nvSpPr>
          <p:cNvPr id="16" name="TextBox 15"/>
          <p:cNvSpPr txBox="1"/>
          <p:nvPr/>
        </p:nvSpPr>
        <p:spPr>
          <a:xfrm>
            <a:off x="8006197" y="4619705"/>
            <a:ext cx="3325090" cy="923330"/>
          </a:xfrm>
          <a:prstGeom prst="rect">
            <a:avLst/>
          </a:prstGeom>
          <a:noFill/>
        </p:spPr>
        <p:txBody>
          <a:bodyPr wrap="square" rtlCol="0">
            <a:spAutoFit/>
          </a:bodyPr>
          <a:lstStyle/>
          <a:p>
            <a:pPr algn="ctr"/>
            <a:r>
              <a:rPr lang="fr-FR" smtClean="0"/>
              <a:t>Quels sont les besoins en matière de sécurité ?</a:t>
            </a:r>
          </a:p>
          <a:p>
            <a:pPr algn="ctr"/>
            <a:r>
              <a:rPr lang="fr-FR" smtClean="0"/>
              <a:t>Quels sont les besoins médicaux ?</a:t>
            </a:r>
          </a:p>
          <a:p>
            <a:pPr algn="ctr"/>
            <a:r>
              <a:rPr lang="fr-FR" smtClean="0"/>
              <a:t>Quels sont les besoins psychosociaux ?</a:t>
            </a:r>
          </a:p>
        </p:txBody>
      </p:sp>
    </p:spTree>
    <p:extLst>
      <p:ext uri="{BB962C8B-B14F-4D97-AF65-F5344CB8AC3E}">
        <p14:creationId xmlns:p14="http://schemas.microsoft.com/office/powerpoint/2010/main" val="2525967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Callout 9"/>
          <p:cNvSpPr/>
          <p:nvPr/>
        </p:nvSpPr>
        <p:spPr>
          <a:xfrm>
            <a:off x="6234797" y="4926270"/>
            <a:ext cx="5683207" cy="1672275"/>
          </a:xfrm>
          <a:prstGeom prst="wedgeEllipseCallout">
            <a:avLst>
              <a:gd name="adj1" fmla="val -27378"/>
              <a:gd name="adj2" fmla="val 60646"/>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fr-FR" smtClean="0"/>
              <a:t>Supervision individuelle – Nouveaux cas</a:t>
            </a:r>
          </a:p>
        </p:txBody>
      </p:sp>
      <p:sp>
        <p:nvSpPr>
          <p:cNvPr id="3" name="Content Placeholder 2"/>
          <p:cNvSpPr>
            <a:spLocks noGrp="1"/>
          </p:cNvSpPr>
          <p:nvPr>
            <p:ph idx="1"/>
          </p:nvPr>
        </p:nvSpPr>
        <p:spPr>
          <a:xfrm>
            <a:off x="1023937" y="1866900"/>
            <a:ext cx="10599791" cy="4441825"/>
          </a:xfrm>
        </p:spPr>
        <p:txBody>
          <a:bodyPr numCol="2">
            <a:normAutofit/>
          </a:bodyPr>
          <a:lstStyle/>
          <a:p>
            <a:r>
              <a:rPr lang="fr-FR" dirty="0" smtClean="0">
                <a:solidFill>
                  <a:schemeClr val="tx1"/>
                </a:solidFill>
              </a:rPr>
              <a:t>3</a:t>
            </a:r>
            <a:r>
              <a:rPr lang="fr-FR" dirty="0">
                <a:solidFill>
                  <a:schemeClr val="tx1"/>
                </a:solidFill>
              </a:rPr>
              <a:t>. Comprendre comment l'intervenant a élaboré un plan d'action personnalisé </a:t>
            </a: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smtClean="0">
              <a:solidFill>
                <a:schemeClr val="tx1"/>
              </a:solidFill>
            </a:endParaRPr>
          </a:p>
          <a:p>
            <a:r>
              <a:rPr lang="fr-FR" dirty="0" smtClean="0">
                <a:solidFill>
                  <a:schemeClr val="tx1"/>
                </a:solidFill>
              </a:rPr>
              <a:t>4</a:t>
            </a:r>
            <a:r>
              <a:rPr lang="fr-FR" dirty="0">
                <a:solidFill>
                  <a:schemeClr val="tx1"/>
                </a:solidFill>
              </a:rPr>
              <a:t>. Soutenir l'intervenant en assurant un suivi</a:t>
            </a:r>
          </a:p>
          <a:p>
            <a:endParaRPr lang="fr-FR" dirty="0">
              <a:solidFill>
                <a:schemeClr val="tx1"/>
              </a:solidFill>
              <a:cs typeface="Arial" panose="020B0604020202020204" pitchFamily="34" charset="0"/>
            </a:endParaRPr>
          </a:p>
          <a:p>
            <a:endParaRPr lang="fr-FR" dirty="0">
              <a:solidFill>
                <a:schemeClr val="tx1"/>
              </a:solidFill>
              <a:cs typeface="Arial" panose="020B0604020202020204" pitchFamily="34" charset="0"/>
            </a:endParaRPr>
          </a:p>
          <a:p>
            <a:endParaRPr lang="fr-FR" dirty="0" smtClean="0">
              <a:solidFill>
                <a:schemeClr val="tx1"/>
              </a:solidFill>
              <a:cs typeface="Arial" panose="020B0604020202020204" pitchFamily="34" charset="0"/>
            </a:endParaRPr>
          </a:p>
          <a:p>
            <a:r>
              <a:rPr lang="fr-FR" dirty="0" smtClean="0">
                <a:solidFill>
                  <a:schemeClr val="tx1"/>
                </a:solidFill>
              </a:rPr>
              <a:t>5</a:t>
            </a:r>
            <a:r>
              <a:rPr lang="fr-FR" dirty="0">
                <a:solidFill>
                  <a:schemeClr val="tx1"/>
                </a:solidFill>
              </a:rPr>
              <a:t>. Clore la séance de supervision</a:t>
            </a:r>
          </a:p>
        </p:txBody>
      </p:sp>
      <p:sp>
        <p:nvSpPr>
          <p:cNvPr id="4" name="Oval Callout 3"/>
          <p:cNvSpPr/>
          <p:nvPr/>
        </p:nvSpPr>
        <p:spPr>
          <a:xfrm>
            <a:off x="1202919" y="2921436"/>
            <a:ext cx="4015740" cy="2328062"/>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2935" y="3206755"/>
            <a:ext cx="3075710" cy="923330"/>
          </a:xfrm>
          <a:prstGeom prst="rect">
            <a:avLst/>
          </a:prstGeom>
          <a:noFill/>
        </p:spPr>
        <p:txBody>
          <a:bodyPr wrap="square" rtlCol="0">
            <a:spAutoFit/>
          </a:bodyPr>
          <a:lstStyle/>
          <a:p>
            <a:pPr algn="ctr"/>
            <a:r>
              <a:rPr lang="fr-FR" smtClean="0"/>
              <a:t>Un plan visant à assurer sa sécurité a-t-il été élaboré ?</a:t>
            </a:r>
          </a:p>
          <a:p>
            <a:pPr algn="ctr"/>
            <a:r>
              <a:rPr lang="fr-FR" smtClean="0"/>
              <a:t>Quelles orientations ont été proposées ?</a:t>
            </a:r>
          </a:p>
          <a:p>
            <a:pPr algn="ctr"/>
            <a:r>
              <a:rPr lang="fr-FR" smtClean="0"/>
              <a:t>La survivante a-t-elle des idées suicidaires ?</a:t>
            </a:r>
          </a:p>
        </p:txBody>
      </p:sp>
      <p:sp>
        <p:nvSpPr>
          <p:cNvPr id="6" name="Oval Callout 5"/>
          <p:cNvSpPr/>
          <p:nvPr/>
        </p:nvSpPr>
        <p:spPr>
          <a:xfrm>
            <a:off x="8559856" y="2308438"/>
            <a:ext cx="3208022" cy="1839503"/>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763259" y="2656156"/>
            <a:ext cx="2811776" cy="1200329"/>
          </a:xfrm>
          <a:prstGeom prst="rect">
            <a:avLst/>
          </a:prstGeom>
          <a:noFill/>
        </p:spPr>
        <p:txBody>
          <a:bodyPr wrap="square" rtlCol="0">
            <a:spAutoFit/>
          </a:bodyPr>
          <a:lstStyle/>
          <a:p>
            <a:pPr algn="ctr"/>
            <a:r>
              <a:rPr lang="fr-FR" dirty="0" smtClean="0"/>
              <a:t>Quelles sont les mesures suivantes à prendre ?</a:t>
            </a:r>
          </a:p>
          <a:p>
            <a:pPr algn="ctr"/>
            <a:r>
              <a:rPr lang="fr-FR" dirty="0" smtClean="0"/>
              <a:t>Quand rencontrerez-vous à nouveau la survivante ?</a:t>
            </a:r>
          </a:p>
        </p:txBody>
      </p:sp>
      <p:sp>
        <p:nvSpPr>
          <p:cNvPr id="9" name="TextBox 8"/>
          <p:cNvSpPr txBox="1"/>
          <p:nvPr/>
        </p:nvSpPr>
        <p:spPr>
          <a:xfrm>
            <a:off x="6932771" y="5131248"/>
            <a:ext cx="4439941" cy="1200329"/>
          </a:xfrm>
          <a:prstGeom prst="rect">
            <a:avLst/>
          </a:prstGeom>
          <a:noFill/>
        </p:spPr>
        <p:txBody>
          <a:bodyPr wrap="square" rtlCol="0">
            <a:spAutoFit/>
          </a:bodyPr>
          <a:lstStyle/>
          <a:p>
            <a:pPr algn="ctr"/>
            <a:r>
              <a:rPr lang="fr-FR" dirty="0" smtClean="0"/>
              <a:t>Je vous remercie pour l'excellent travail que vous avez accompli avec la survivante. N'hésitez pas à revenir vers moi avant notre prochaine séance si vous avez besoin de quoi que ce soit.  </a:t>
            </a:r>
          </a:p>
        </p:txBody>
      </p:sp>
    </p:spTree>
    <p:extLst>
      <p:ext uri="{BB962C8B-B14F-4D97-AF65-F5344CB8AC3E}">
        <p14:creationId xmlns:p14="http://schemas.microsoft.com/office/powerpoint/2010/main" val="775325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Supervision individuelle dans le cadre de nouveaux cas</a:t>
            </a:r>
            <a:endParaRPr lang="fr-FR"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201584" y="1804531"/>
            <a:ext cx="4478866" cy="5053469"/>
          </a:xfrm>
        </p:spPr>
        <p:txBody>
          <a:bodyPr/>
          <a:lstStyle/>
          <a:p>
            <a:pPr>
              <a:buFont typeface="Arial" pitchFamily="34" charset="0"/>
              <a:buChar char="•"/>
            </a:pPr>
            <a:r>
              <a:rPr lang="fr-FR" sz="2400" dirty="0">
                <a:solidFill>
                  <a:schemeClr val="tx1"/>
                </a:solidFill>
              </a:rPr>
              <a:t>Chaque groupe recevra un document sur lequel figure un scénario mettant en scène un intervenant et un superviseur. </a:t>
            </a:r>
            <a:r>
              <a:rPr lang="fr-FR" sz="2400" b="1" dirty="0">
                <a:solidFill>
                  <a:schemeClr val="tx1"/>
                </a:solidFill>
              </a:rPr>
              <a:t>Groupe 1</a:t>
            </a:r>
            <a:r>
              <a:rPr lang="fr-FR" sz="2400" dirty="0">
                <a:solidFill>
                  <a:schemeClr val="tx1"/>
                </a:solidFill>
              </a:rPr>
              <a:t> : vous jouerez le rôle du superviseur. </a:t>
            </a:r>
            <a:r>
              <a:rPr lang="fr-FR" sz="2400" b="1" dirty="0">
                <a:solidFill>
                  <a:schemeClr val="tx1"/>
                </a:solidFill>
              </a:rPr>
              <a:t>Groupe 2</a:t>
            </a:r>
            <a:r>
              <a:rPr lang="fr-FR" sz="2400" dirty="0">
                <a:solidFill>
                  <a:schemeClr val="tx1"/>
                </a:solidFill>
              </a:rPr>
              <a:t> : vous jouerez le rôle de l'intervenant.</a:t>
            </a:r>
          </a:p>
          <a:p>
            <a:pPr>
              <a:buFont typeface="Arial" pitchFamily="34" charset="0"/>
              <a:buChar char="•"/>
            </a:pPr>
            <a:r>
              <a:rPr lang="fr-FR" sz="2400" b="1" dirty="0">
                <a:solidFill>
                  <a:schemeClr val="tx1"/>
                </a:solidFill>
              </a:rPr>
              <a:t>Groupe 1</a:t>
            </a:r>
            <a:r>
              <a:rPr lang="fr-FR" sz="2400" dirty="0">
                <a:solidFill>
                  <a:schemeClr val="tx1"/>
                </a:solidFill>
              </a:rPr>
              <a:t> : examinez les étapes de la supervision dans le cadre d'un nouveau cas. </a:t>
            </a:r>
            <a:endParaRPr lang="fr-FR" sz="2400" b="1" dirty="0">
              <a:solidFill>
                <a:schemeClr val="tx1"/>
              </a:solidFill>
            </a:endParaRPr>
          </a:p>
          <a:p>
            <a:pPr marL="0" algn="ctr">
              <a:buFont typeface="Arial" pitchFamily="34" charset="0"/>
              <a:buChar char="•"/>
            </a:pPr>
            <a:endParaRPr lang="fr-FR" sz="2400" dirty="0">
              <a:solidFill>
                <a:schemeClr val="tx1"/>
              </a:solidFill>
            </a:endParaRPr>
          </a:p>
          <a:p>
            <a:pPr marL="0">
              <a:buFont typeface="Arial" pitchFamily="34" charset="0"/>
              <a:buChar char="•"/>
            </a:pPr>
            <a:endParaRPr lang="fr-FR" dirty="0">
              <a:solidFill>
                <a:schemeClr val="tx1"/>
              </a:solidFill>
              <a:cs typeface="Arial" panose="020B0604020202020204" pitchFamily="34" charset="0"/>
            </a:endParaRPr>
          </a:p>
        </p:txBody>
      </p:sp>
    </p:spTree>
    <p:extLst>
      <p:ext uri="{BB962C8B-B14F-4D97-AF65-F5344CB8AC3E}">
        <p14:creationId xmlns:p14="http://schemas.microsoft.com/office/powerpoint/2010/main" val="2769608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9604" y="1818558"/>
            <a:ext cx="10244667" cy="2134930"/>
          </a:xfrm>
        </p:spPr>
        <p:txBody>
          <a:bodyPr>
            <a:normAutofit fontScale="90000"/>
          </a:bodyPr>
          <a:lstStyle/>
          <a:p>
            <a:r>
              <a:rPr lang="fr-FR" smtClean="0"/>
              <a:t>Supervision de la gestion des cas axée sur les survivantes</a:t>
            </a:r>
          </a:p>
        </p:txBody>
      </p:sp>
      <p:sp>
        <p:nvSpPr>
          <p:cNvPr id="3" name="Subtitle 2"/>
          <p:cNvSpPr>
            <a:spLocks noGrp="1"/>
          </p:cNvSpPr>
          <p:nvPr>
            <p:ph type="body" sz="quarter" idx="10"/>
          </p:nvPr>
        </p:nvSpPr>
        <p:spPr/>
        <p:txBody>
          <a:bodyPr>
            <a:normAutofit/>
          </a:bodyPr>
          <a:lstStyle/>
          <a:p>
            <a:r>
              <a:rPr lang="fr-FR" sz="2800" dirty="0">
                <a:latin typeface="+mj-lt"/>
              </a:rPr>
              <a:t>MODULE</a:t>
            </a:r>
            <a:r>
              <a:rPr lang="fr-FR" smtClean="0"/>
              <a:t> 18 </a:t>
            </a:r>
            <a:endParaRPr lang="fr-FR" sz="2800" dirty="0">
              <a:latin typeface="+mj-lt"/>
              <a:cs typeface="Arial" panose="020B0604020202020204" pitchFamily="34" charset="0"/>
            </a:endParaRPr>
          </a:p>
        </p:txBody>
      </p:sp>
      <p:cxnSp>
        <p:nvCxnSpPr>
          <p:cNvPr id="8" name="Straight Connector 7"/>
          <p:cNvCxnSpPr/>
          <p:nvPr/>
        </p:nvCxnSpPr>
        <p:spPr>
          <a:xfrm>
            <a:off x="1037724" y="4784141"/>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3941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Supervision individuelle – Cas en cours</a:t>
            </a:r>
          </a:p>
        </p:txBody>
      </p:sp>
      <p:sp>
        <p:nvSpPr>
          <p:cNvPr id="3" name="Content Placeholder 2"/>
          <p:cNvSpPr>
            <a:spLocks noGrp="1"/>
          </p:cNvSpPr>
          <p:nvPr>
            <p:ph idx="1"/>
          </p:nvPr>
        </p:nvSpPr>
        <p:spPr/>
        <p:txBody>
          <a:bodyPr numCol="2">
            <a:normAutofit fontScale="77500" lnSpcReduction="20000"/>
          </a:bodyPr>
          <a:lstStyle/>
          <a:p>
            <a:r>
              <a:rPr lang="fr-FR" b="1" dirty="0">
                <a:solidFill>
                  <a:schemeClr val="tx1"/>
                </a:solidFill>
                <a:latin typeface="Arial" panose="020B0604020202020204" pitchFamily="34" charset="0"/>
              </a:rPr>
              <a:t>Responsabilités de l'intervenant</a:t>
            </a:r>
          </a:p>
          <a:p>
            <a:pPr marL="263525" indent="-263525">
              <a:buNone/>
            </a:pPr>
            <a:r>
              <a:rPr lang="fr-FR" dirty="0">
                <a:solidFill>
                  <a:schemeClr val="tx1"/>
                </a:solidFill>
                <a:latin typeface="Arial" panose="020B0604020202020204" pitchFamily="34" charset="0"/>
              </a:rPr>
              <a:t>1. Dernières informations sur le contexte du cas et les besoins (sécurité)</a:t>
            </a:r>
          </a:p>
          <a:p>
            <a:pPr marL="263525" indent="-263525">
              <a:buNone/>
            </a:pPr>
            <a:r>
              <a:rPr lang="fr-FR" dirty="0">
                <a:solidFill>
                  <a:schemeClr val="tx1"/>
                </a:solidFill>
                <a:latin typeface="Arial" panose="020B0604020202020204" pitchFamily="34" charset="0"/>
              </a:rPr>
              <a:t>2. Progrès réalisés sur les plans d'action</a:t>
            </a:r>
          </a:p>
          <a:p>
            <a:pPr marL="263525" indent="-263525">
              <a:buNone/>
            </a:pPr>
            <a:r>
              <a:rPr lang="fr-FR" dirty="0">
                <a:solidFill>
                  <a:schemeClr val="tx1"/>
                </a:solidFill>
                <a:latin typeface="Arial" panose="020B0604020202020204" pitchFamily="34" charset="0"/>
              </a:rPr>
              <a:t>3. Questions ou problèmes particuliers nécessitant un accompagnement</a:t>
            </a:r>
          </a:p>
          <a:p>
            <a:endParaRPr lang="fr-FR" dirty="0">
              <a:solidFill>
                <a:schemeClr val="tx1"/>
              </a:solidFill>
              <a:latin typeface="Arial" panose="020B0604020202020204" pitchFamily="34" charset="0"/>
              <a:cs typeface="Arial" panose="020B0604020202020204" pitchFamily="34" charset="0"/>
            </a:endParaRPr>
          </a:p>
          <a:p>
            <a:endParaRPr lang="fr-FR" dirty="0">
              <a:solidFill>
                <a:schemeClr val="tx1"/>
              </a:solidFill>
              <a:latin typeface="Arial" panose="020B0604020202020204" pitchFamily="34" charset="0"/>
              <a:cs typeface="Arial" panose="020B0604020202020204" pitchFamily="34" charset="0"/>
            </a:endParaRPr>
          </a:p>
          <a:p>
            <a:endParaRPr lang="fr-FR" dirty="0">
              <a:solidFill>
                <a:schemeClr val="tx1"/>
              </a:solidFill>
              <a:latin typeface="Arial" panose="020B0604020202020204" pitchFamily="34" charset="0"/>
              <a:cs typeface="Arial" panose="020B0604020202020204" pitchFamily="34" charset="0"/>
            </a:endParaRPr>
          </a:p>
          <a:p>
            <a:endParaRPr lang="fr-FR" dirty="0">
              <a:solidFill>
                <a:schemeClr val="tx1"/>
              </a:solidFill>
              <a:latin typeface="Arial" panose="020B0604020202020204" pitchFamily="34" charset="0"/>
              <a:cs typeface="Arial" panose="020B0604020202020204" pitchFamily="34" charset="0"/>
            </a:endParaRPr>
          </a:p>
          <a:p>
            <a:r>
              <a:rPr lang="fr-FR" b="1" dirty="0">
                <a:solidFill>
                  <a:schemeClr val="tx1"/>
                </a:solidFill>
                <a:latin typeface="Arial" panose="020B0604020202020204" pitchFamily="34" charset="0"/>
              </a:rPr>
              <a:t>Responsabilités du superviseur </a:t>
            </a:r>
            <a:endParaRPr lang="fr-FR" b="1" dirty="0" smtClean="0">
              <a:solidFill>
                <a:schemeClr val="tx1"/>
              </a:solidFill>
              <a:latin typeface="Arial" panose="020B0604020202020204" pitchFamily="34" charset="0"/>
            </a:endParaRPr>
          </a:p>
          <a:p>
            <a:pPr marL="263525" indent="-263525">
              <a:buNone/>
            </a:pPr>
            <a:r>
              <a:rPr lang="fr-FR" dirty="0" smtClean="0">
                <a:solidFill>
                  <a:schemeClr val="tx1"/>
                </a:solidFill>
                <a:latin typeface="Arial" panose="020B0604020202020204" pitchFamily="34" charset="0"/>
              </a:rPr>
              <a:t>1</a:t>
            </a:r>
            <a:r>
              <a:rPr lang="fr-FR" dirty="0">
                <a:solidFill>
                  <a:schemeClr val="tx1"/>
                </a:solidFill>
                <a:latin typeface="Arial" panose="020B0604020202020204" pitchFamily="34" charset="0"/>
              </a:rPr>
              <a:t>. Offrir à l'intervenant un espace où parler avant tout</a:t>
            </a:r>
          </a:p>
          <a:p>
            <a:pPr marL="263525" indent="-263525">
              <a:buNone/>
            </a:pPr>
            <a:r>
              <a:rPr lang="fr-FR" dirty="0">
                <a:solidFill>
                  <a:schemeClr val="tx1"/>
                </a:solidFill>
                <a:latin typeface="Arial" panose="020B0604020202020204" pitchFamily="34" charset="0"/>
              </a:rPr>
              <a:t>2. Demander à l'intervenant de faire un jeu de rôle sur son approche </a:t>
            </a:r>
          </a:p>
          <a:p>
            <a:pPr marL="263525" indent="-263525">
              <a:buNone/>
            </a:pPr>
            <a:r>
              <a:rPr lang="fr-FR" dirty="0">
                <a:solidFill>
                  <a:schemeClr val="tx1"/>
                </a:solidFill>
                <a:latin typeface="Arial" panose="020B0604020202020204" pitchFamily="34" charset="0"/>
              </a:rPr>
              <a:t>3. Fournir des commentaires concrets</a:t>
            </a:r>
          </a:p>
          <a:p>
            <a:pPr marL="263525" indent="-263525">
              <a:buNone/>
            </a:pPr>
            <a:r>
              <a:rPr lang="fr-FR" dirty="0">
                <a:solidFill>
                  <a:schemeClr val="tx1"/>
                </a:solidFill>
                <a:latin typeface="Arial" panose="020B0604020202020204" pitchFamily="34" charset="0"/>
              </a:rPr>
              <a:t>4. Demander à l'intervenant de réfléchir sur ce qu'il aurait pu faire différemment</a:t>
            </a:r>
          </a:p>
          <a:p>
            <a:pPr marL="263525" indent="-263525">
              <a:buNone/>
            </a:pPr>
            <a:r>
              <a:rPr lang="fr-FR" dirty="0">
                <a:solidFill>
                  <a:schemeClr val="tx1"/>
                </a:solidFill>
                <a:latin typeface="Arial" panose="020B0604020202020204" pitchFamily="34" charset="0"/>
              </a:rPr>
              <a:t>5. Résoudre les problèmes</a:t>
            </a:r>
          </a:p>
          <a:p>
            <a:pPr marL="263525" indent="-263525">
              <a:buNone/>
            </a:pPr>
            <a:r>
              <a:rPr lang="fr-FR" dirty="0">
                <a:solidFill>
                  <a:schemeClr val="tx1"/>
                </a:solidFill>
                <a:latin typeface="Arial" panose="020B0604020202020204" pitchFamily="34" charset="0"/>
              </a:rPr>
              <a:t>6. Aider à identifier les mesures suivantes à prendre</a:t>
            </a:r>
          </a:p>
        </p:txBody>
      </p:sp>
    </p:spTree>
    <p:extLst>
      <p:ext uri="{BB962C8B-B14F-4D97-AF65-F5344CB8AC3E}">
        <p14:creationId xmlns:p14="http://schemas.microsoft.com/office/powerpoint/2010/main" val="2081273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Liste de vérification de la qualité de la gestion des cas </a:t>
            </a:r>
          </a:p>
        </p:txBody>
      </p:sp>
      <p:sp>
        <p:nvSpPr>
          <p:cNvPr id="3" name="Content Placeholder 2"/>
          <p:cNvSpPr>
            <a:spLocks noGrp="1"/>
          </p:cNvSpPr>
          <p:nvPr>
            <p:ph idx="1"/>
          </p:nvPr>
        </p:nvSpPr>
        <p:spPr>
          <a:xfrm>
            <a:off x="711117" y="1949115"/>
            <a:ext cx="5038754" cy="4022725"/>
          </a:xfrm>
        </p:spPr>
        <p:txBody>
          <a:bodyPr/>
          <a:lstStyle/>
          <a:p>
            <a:pPr marL="357188" lvl="1" indent="-357188">
              <a:buClr>
                <a:schemeClr val="accent4">
                  <a:lumMod val="75000"/>
                </a:schemeClr>
              </a:buClr>
              <a:buFont typeface="Arial" panose="020B0604020202020204" pitchFamily="34" charset="0"/>
              <a:buChar char="•"/>
            </a:pPr>
            <a:r>
              <a:rPr lang="fr-FR" sz="2000" dirty="0">
                <a:solidFill>
                  <a:schemeClr val="tx1"/>
                </a:solidFill>
              </a:rPr>
              <a:t>Utilisée par un superviseur tout au long d'un cas pour évaluer la façon dont l'intervenant applique ses connaissances et ses compétences à chaque étape </a:t>
            </a:r>
          </a:p>
          <a:p>
            <a:pPr marL="357188" lvl="1" indent="-357188">
              <a:buClr>
                <a:schemeClr val="accent4">
                  <a:lumMod val="75000"/>
                </a:schemeClr>
              </a:buClr>
              <a:buFont typeface="Arial" panose="020B0604020202020204" pitchFamily="34" charset="0"/>
              <a:buChar char="•"/>
            </a:pPr>
            <a:endParaRPr lang="fr-FR" sz="2000" dirty="0">
              <a:solidFill>
                <a:schemeClr val="tx1"/>
              </a:solidFill>
              <a:cs typeface="Arial" panose="020B0604020202020204" pitchFamily="34" charset="0"/>
            </a:endParaRPr>
          </a:p>
          <a:p>
            <a:pPr marL="357188" lvl="1" indent="-357188">
              <a:buClr>
                <a:schemeClr val="accent4">
                  <a:lumMod val="75000"/>
                </a:schemeClr>
              </a:buClr>
              <a:buFont typeface="Arial" panose="020B0604020202020204" pitchFamily="34" charset="0"/>
              <a:buChar char="•"/>
            </a:pPr>
            <a:r>
              <a:rPr lang="fr-FR" sz="2000" dirty="0">
                <a:solidFill>
                  <a:schemeClr val="tx1"/>
                </a:solidFill>
              </a:rPr>
              <a:t>Utilisée une fois que le cas est clos pour évaluer les compétences générales et la pratique </a:t>
            </a:r>
          </a:p>
          <a:p>
            <a:pPr marL="357188" lvl="1" indent="-357188">
              <a:buClr>
                <a:schemeClr val="accent4">
                  <a:lumMod val="75000"/>
                </a:schemeClr>
              </a:buClr>
              <a:buFont typeface="Arial" panose="020B0604020202020204" pitchFamily="34" charset="0"/>
              <a:buChar char="•"/>
            </a:pPr>
            <a:endParaRPr lang="fr-FR" sz="2000" dirty="0">
              <a:solidFill>
                <a:schemeClr val="tx1"/>
              </a:solidFill>
              <a:cs typeface="Arial" panose="020B0604020202020204" pitchFamily="34" charset="0"/>
            </a:endParaRPr>
          </a:p>
          <a:p>
            <a:pPr marL="357188" lvl="1" indent="-357188">
              <a:buClr>
                <a:schemeClr val="accent4">
                  <a:lumMod val="75000"/>
                </a:schemeClr>
              </a:buClr>
              <a:buFont typeface="Arial" panose="020B0604020202020204" pitchFamily="34" charset="0"/>
              <a:buChar char="•"/>
            </a:pPr>
            <a:r>
              <a:rPr lang="fr-FR" sz="2000" dirty="0">
                <a:solidFill>
                  <a:schemeClr val="tx1"/>
                </a:solidFill>
              </a:rPr>
              <a:t>Utilisée par les intervenants pour évaluer par eux-mêmes chaque rencontre avec les survivantes </a:t>
            </a:r>
          </a:p>
          <a:p>
            <a:pPr marL="620713" lvl="2" indent="-309563">
              <a:buClr>
                <a:schemeClr val="accent4">
                  <a:lumMod val="75000"/>
                </a:schemeClr>
              </a:buClr>
              <a:buFont typeface="Arial" panose="020B0604020202020204" pitchFamily="34" charset="0"/>
              <a:buChar char="•"/>
            </a:pPr>
            <a:r>
              <a:rPr lang="fr-FR" sz="2000" dirty="0">
                <a:solidFill>
                  <a:schemeClr val="tx1"/>
                </a:solidFill>
              </a:rPr>
              <a:t>L'outil de formation ne doit pas se substituer à une liste de vérification fournie par un superviseur </a:t>
            </a:r>
          </a:p>
          <a:p>
            <a:endParaRPr lang="fr-FR" sz="2000" dirty="0">
              <a:solidFill>
                <a:schemeClr val="tx1"/>
              </a:solidFill>
            </a:endParaRPr>
          </a:p>
        </p:txBody>
      </p:sp>
      <p:pic>
        <p:nvPicPr>
          <p:cNvPr id="4" name="Picture 3"/>
          <p:cNvPicPr>
            <a:picLocks noChangeAspect="1"/>
          </p:cNvPicPr>
          <p:nvPr/>
        </p:nvPicPr>
        <p:blipFill rotWithShape="1">
          <a:blip r:embed="rId3" cstate="print"/>
          <a:srcRect l="10540" t="19137" r="33053" b="10222"/>
          <a:stretch/>
        </p:blipFill>
        <p:spPr>
          <a:xfrm>
            <a:off x="6128575" y="1885950"/>
            <a:ext cx="5651360" cy="4423410"/>
          </a:xfrm>
          <a:prstGeom prst="rect">
            <a:avLst/>
          </a:prstGeom>
        </p:spPr>
      </p:pic>
    </p:spTree>
    <p:extLst>
      <p:ext uri="{BB962C8B-B14F-4D97-AF65-F5344CB8AC3E}">
        <p14:creationId xmlns:p14="http://schemas.microsoft.com/office/powerpoint/2010/main" val="2454941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 Supervision individuelle dans le cadre de cas en cours </a:t>
            </a:r>
          </a:p>
        </p:txBody>
      </p:sp>
      <p:sp>
        <p:nvSpPr>
          <p:cNvPr id="3" name="Content Placeholder 2"/>
          <p:cNvSpPr>
            <a:spLocks noGrp="1"/>
          </p:cNvSpPr>
          <p:nvPr>
            <p:ph idx="1"/>
          </p:nvPr>
        </p:nvSpPr>
        <p:spPr>
          <a:xfrm>
            <a:off x="6779683" y="765528"/>
            <a:ext cx="4952534" cy="5053469"/>
          </a:xfrm>
        </p:spPr>
        <p:txBody>
          <a:bodyPr>
            <a:normAutofit fontScale="85000" lnSpcReduction="10000"/>
          </a:bodyPr>
          <a:lstStyle/>
          <a:p>
            <a:pPr>
              <a:buFont typeface="Arial" pitchFamily="34" charset="0"/>
              <a:buChar char="•"/>
            </a:pPr>
            <a:r>
              <a:rPr lang="fr-FR" sz="2400" dirty="0">
                <a:solidFill>
                  <a:schemeClr val="tx1"/>
                </a:solidFill>
              </a:rPr>
              <a:t>Rejoignez votre groupe de la précédente activité (</a:t>
            </a:r>
            <a:r>
              <a:rPr lang="fr-FR" sz="2400" b="1" dirty="0">
                <a:solidFill>
                  <a:schemeClr val="tx1"/>
                </a:solidFill>
              </a:rPr>
              <a:t>groupe 1</a:t>
            </a:r>
            <a:r>
              <a:rPr lang="fr-FR" sz="2400" dirty="0">
                <a:solidFill>
                  <a:schemeClr val="tx1"/>
                </a:solidFill>
              </a:rPr>
              <a:t> et </a:t>
            </a:r>
            <a:r>
              <a:rPr lang="fr-FR" sz="2400" b="1" dirty="0">
                <a:solidFill>
                  <a:schemeClr val="tx1"/>
                </a:solidFill>
              </a:rPr>
              <a:t>groupe 2)</a:t>
            </a:r>
            <a:r>
              <a:rPr lang="fr-FR" sz="2400" dirty="0">
                <a:solidFill>
                  <a:schemeClr val="tx1"/>
                </a:solidFill>
              </a:rPr>
              <a:t>. </a:t>
            </a:r>
          </a:p>
          <a:p>
            <a:pPr>
              <a:buFont typeface="Arial" pitchFamily="34" charset="0"/>
              <a:buChar char="•"/>
            </a:pPr>
            <a:r>
              <a:rPr lang="fr-FR" sz="2400" b="1" dirty="0">
                <a:solidFill>
                  <a:schemeClr val="tx1"/>
                </a:solidFill>
              </a:rPr>
              <a:t>Groupe 2</a:t>
            </a:r>
            <a:r>
              <a:rPr lang="fr-FR" sz="2400" dirty="0">
                <a:solidFill>
                  <a:schemeClr val="tx1"/>
                </a:solidFill>
              </a:rPr>
              <a:t> : examinez les étapes de la supervision dans le cadre d'un cas en cours. </a:t>
            </a:r>
            <a:endParaRPr lang="fr-FR" sz="2400" b="1" dirty="0">
              <a:solidFill>
                <a:schemeClr val="tx1"/>
              </a:solidFill>
            </a:endParaRPr>
          </a:p>
          <a:p>
            <a:pPr>
              <a:buFont typeface="Arial" pitchFamily="34" charset="0"/>
              <a:buChar char="•"/>
            </a:pPr>
            <a:r>
              <a:rPr lang="fr-FR" sz="2400" b="1" dirty="0">
                <a:solidFill>
                  <a:schemeClr val="tx1"/>
                </a:solidFill>
              </a:rPr>
              <a:t>Groupe 1</a:t>
            </a:r>
            <a:r>
              <a:rPr lang="fr-FR" sz="2400" dirty="0">
                <a:solidFill>
                  <a:schemeClr val="tx1"/>
                </a:solidFill>
              </a:rPr>
              <a:t> : pensez à une survivante avec laquelle vous travaillez actuellement. </a:t>
            </a:r>
          </a:p>
          <a:p>
            <a:pPr>
              <a:buFont typeface="Arial" pitchFamily="34" charset="0"/>
              <a:buChar char="•"/>
            </a:pPr>
            <a:r>
              <a:rPr lang="fr-FR" sz="2400" dirty="0">
                <a:solidFill>
                  <a:schemeClr val="tx1"/>
                </a:solidFill>
              </a:rPr>
              <a:t>Vous allez orienter ce cas alors que vous êtes en séance de supervision avec un partenaire du </a:t>
            </a:r>
            <a:r>
              <a:rPr lang="fr-FR" sz="2400" b="1" dirty="0">
                <a:solidFill>
                  <a:schemeClr val="tx1"/>
                </a:solidFill>
              </a:rPr>
              <a:t>groupe 2</a:t>
            </a:r>
            <a:r>
              <a:rPr lang="fr-FR" sz="2400" dirty="0">
                <a:solidFill>
                  <a:schemeClr val="tx1"/>
                </a:solidFill>
              </a:rPr>
              <a:t>. </a:t>
            </a:r>
          </a:p>
        </p:txBody>
      </p:sp>
    </p:spTree>
    <p:extLst>
      <p:ext uri="{BB962C8B-B14F-4D97-AF65-F5344CB8AC3E}">
        <p14:creationId xmlns:p14="http://schemas.microsoft.com/office/powerpoint/2010/main" val="853471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Examen des dossiers personnels</a:t>
            </a:r>
          </a:p>
        </p:txBody>
      </p:sp>
      <p:sp>
        <p:nvSpPr>
          <p:cNvPr id="3" name="Content Placeholder 2"/>
          <p:cNvSpPr>
            <a:spLocks noGrp="1"/>
          </p:cNvSpPr>
          <p:nvPr>
            <p:ph idx="1"/>
          </p:nvPr>
        </p:nvSpPr>
        <p:spPr>
          <a:xfrm>
            <a:off x="1023938" y="2286000"/>
            <a:ext cx="9720262" cy="3463871"/>
          </a:xfrm>
        </p:spPr>
        <p:txBody>
          <a:bodyPr numCol="2">
            <a:normAutofit/>
          </a:bodyPr>
          <a:lstStyle/>
          <a:p>
            <a:pPr>
              <a:buClr>
                <a:schemeClr val="accent4">
                  <a:lumMod val="75000"/>
                </a:schemeClr>
              </a:buClr>
              <a:buNone/>
            </a:pPr>
            <a:r>
              <a:rPr lang="fr-FR" sz="2400" b="1" dirty="0">
                <a:solidFill>
                  <a:schemeClr val="tx1"/>
                </a:solidFill>
              </a:rPr>
              <a:t>Objectif</a:t>
            </a:r>
          </a:p>
          <a:p>
            <a:pPr lvl="1" indent="-265113">
              <a:buClr>
                <a:schemeClr val="accent4">
                  <a:lumMod val="75000"/>
                </a:schemeClr>
              </a:buClr>
              <a:buFont typeface="Arial" panose="020B0604020202020204" pitchFamily="34" charset="0"/>
              <a:buChar char="•"/>
            </a:pPr>
            <a:r>
              <a:rPr lang="fr-FR" sz="2400" dirty="0">
                <a:solidFill>
                  <a:schemeClr val="tx1"/>
                </a:solidFill>
              </a:rPr>
              <a:t>S'assurer que les formulaires sont correctement remplis</a:t>
            </a:r>
          </a:p>
          <a:p>
            <a:pPr lvl="1" indent="-265113">
              <a:buClr>
                <a:schemeClr val="accent4">
                  <a:lumMod val="75000"/>
                </a:schemeClr>
              </a:buClr>
              <a:buFont typeface="Arial" panose="020B0604020202020204" pitchFamily="34" charset="0"/>
              <a:buChar char="•"/>
            </a:pPr>
            <a:r>
              <a:rPr lang="fr-FR" sz="2400" dirty="0">
                <a:solidFill>
                  <a:schemeClr val="tx1"/>
                </a:solidFill>
              </a:rPr>
              <a:t>Surveiller les services fournis</a:t>
            </a:r>
          </a:p>
          <a:p>
            <a:pPr lvl="1">
              <a:buClr>
                <a:schemeClr val="accent4">
                  <a:lumMod val="75000"/>
                </a:schemeClr>
              </a:buClr>
              <a:buFont typeface="Arial" panose="020B0604020202020204" pitchFamily="34" charset="0"/>
              <a:buChar char="•"/>
            </a:pPr>
            <a:endParaRPr lang="fr-FR" sz="24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fr-FR" sz="24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fr-FR" sz="24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fr-FR" sz="2400" dirty="0">
              <a:solidFill>
                <a:schemeClr val="tx1"/>
              </a:solidFill>
              <a:cs typeface="Arial" panose="020B0604020202020204" pitchFamily="34" charset="0"/>
            </a:endParaRPr>
          </a:p>
          <a:p>
            <a:pPr>
              <a:buClr>
                <a:schemeClr val="accent4">
                  <a:lumMod val="75000"/>
                </a:schemeClr>
              </a:buClr>
              <a:buNone/>
            </a:pPr>
            <a:r>
              <a:rPr lang="fr-FR" sz="2400" b="1" dirty="0">
                <a:solidFill>
                  <a:schemeClr val="tx1"/>
                </a:solidFill>
              </a:rPr>
              <a:t>Éléments</a:t>
            </a:r>
          </a:p>
          <a:p>
            <a:pPr lvl="1" indent="-265113">
              <a:buClr>
                <a:schemeClr val="accent4">
                  <a:lumMod val="75000"/>
                </a:schemeClr>
              </a:buClr>
              <a:buFont typeface="Arial" panose="020B0604020202020204" pitchFamily="34" charset="0"/>
              <a:buChar char="•"/>
            </a:pPr>
            <a:r>
              <a:rPr lang="fr-FR" sz="2400" dirty="0">
                <a:solidFill>
                  <a:schemeClr val="tx1"/>
                </a:solidFill>
              </a:rPr>
              <a:t>Formulaire de consentement</a:t>
            </a:r>
          </a:p>
          <a:p>
            <a:pPr lvl="1" indent="-265113">
              <a:buClr>
                <a:schemeClr val="accent4">
                  <a:lumMod val="75000"/>
                </a:schemeClr>
              </a:buClr>
              <a:buFont typeface="Arial" panose="020B0604020202020204" pitchFamily="34" charset="0"/>
              <a:buChar char="•"/>
            </a:pPr>
            <a:r>
              <a:rPr lang="fr-FR" sz="2400" dirty="0">
                <a:solidFill>
                  <a:schemeClr val="tx1"/>
                </a:solidFill>
              </a:rPr>
              <a:t>Formulaire d'évaluation</a:t>
            </a:r>
          </a:p>
          <a:p>
            <a:pPr lvl="1" indent="-265113">
              <a:buClr>
                <a:schemeClr val="accent4">
                  <a:lumMod val="75000"/>
                </a:schemeClr>
              </a:buClr>
              <a:buFont typeface="Arial" panose="020B0604020202020204" pitchFamily="34" charset="0"/>
              <a:buChar char="•"/>
            </a:pPr>
            <a:r>
              <a:rPr lang="fr-FR" sz="2400" dirty="0">
                <a:solidFill>
                  <a:schemeClr val="tx1"/>
                </a:solidFill>
              </a:rPr>
              <a:t>Plan d'action personnalisé </a:t>
            </a:r>
          </a:p>
          <a:p>
            <a:pPr lvl="1" indent="-265113">
              <a:buClr>
                <a:schemeClr val="accent4">
                  <a:lumMod val="75000"/>
                </a:schemeClr>
              </a:buClr>
              <a:buFont typeface="Arial" panose="020B0604020202020204" pitchFamily="34" charset="0"/>
              <a:buChar char="•"/>
            </a:pPr>
            <a:r>
              <a:rPr lang="fr-FR" sz="2400" dirty="0">
                <a:solidFill>
                  <a:schemeClr val="tx1"/>
                </a:solidFill>
              </a:rPr>
              <a:t>Notes afférentes aux dossiers</a:t>
            </a:r>
          </a:p>
          <a:p>
            <a:pPr lvl="1" indent="-265113">
              <a:buClr>
                <a:schemeClr val="accent4">
                  <a:lumMod val="75000"/>
                </a:schemeClr>
              </a:buClr>
              <a:buFont typeface="Arial" panose="020B0604020202020204" pitchFamily="34" charset="0"/>
              <a:buChar char="•"/>
            </a:pPr>
            <a:r>
              <a:rPr lang="fr-FR" sz="2400" dirty="0">
                <a:solidFill>
                  <a:schemeClr val="tx1"/>
                </a:solidFill>
              </a:rPr>
              <a:t>Formulaire de clôture de dossier</a:t>
            </a:r>
          </a:p>
        </p:txBody>
      </p:sp>
    </p:spTree>
    <p:extLst>
      <p:ext uri="{BB962C8B-B14F-4D97-AF65-F5344CB8AC3E}">
        <p14:creationId xmlns:p14="http://schemas.microsoft.com/office/powerpoint/2010/main" val="4036296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Supervision par les pairs/en groupe</a:t>
            </a:r>
            <a:r>
              <a:rPr lang="en-US" smtClean="0"/>
              <a:t>	</a:t>
            </a:r>
          </a:p>
        </p:txBody>
      </p:sp>
      <p:sp>
        <p:nvSpPr>
          <p:cNvPr id="3" name="Content Placeholder 2"/>
          <p:cNvSpPr>
            <a:spLocks noGrp="1"/>
          </p:cNvSpPr>
          <p:nvPr>
            <p:ph idx="1"/>
          </p:nvPr>
        </p:nvSpPr>
        <p:spPr/>
        <p:txBody>
          <a:bodyPr numCol="2">
            <a:normAutofit/>
          </a:bodyPr>
          <a:lstStyle/>
          <a:p>
            <a:pPr>
              <a:buClr>
                <a:schemeClr val="accent4">
                  <a:lumMod val="75000"/>
                </a:schemeClr>
              </a:buClr>
              <a:buNone/>
            </a:pPr>
            <a:r>
              <a:rPr lang="fr-FR" sz="2400" b="1" dirty="0"/>
              <a:t>Considérations élémentaires : </a:t>
            </a:r>
          </a:p>
          <a:p>
            <a:pPr lvl="1" indent="-265113">
              <a:buClr>
                <a:schemeClr val="accent4">
                  <a:lumMod val="75000"/>
                </a:schemeClr>
              </a:buClr>
              <a:buFont typeface="Arial" panose="020B0604020202020204" pitchFamily="34" charset="0"/>
              <a:buChar char="•"/>
            </a:pPr>
            <a:r>
              <a:rPr lang="fr-FR" sz="2400" dirty="0"/>
              <a:t>Fréquence/Durée</a:t>
            </a:r>
          </a:p>
          <a:p>
            <a:pPr lvl="1" indent="-265113">
              <a:buClr>
                <a:schemeClr val="accent4">
                  <a:lumMod val="75000"/>
                </a:schemeClr>
              </a:buClr>
              <a:buFont typeface="Arial" panose="020B0604020202020204" pitchFamily="34" charset="0"/>
              <a:buChar char="•"/>
            </a:pPr>
            <a:r>
              <a:rPr lang="fr-FR" sz="2400" dirty="0"/>
              <a:t>Préparation</a:t>
            </a:r>
          </a:p>
          <a:p>
            <a:pPr lvl="1" indent="-265113">
              <a:buClr>
                <a:schemeClr val="accent4">
                  <a:lumMod val="75000"/>
                </a:schemeClr>
              </a:buClr>
              <a:buFont typeface="Arial" panose="020B0604020202020204" pitchFamily="34" charset="0"/>
              <a:buChar char="•"/>
            </a:pPr>
            <a:r>
              <a:rPr lang="fr-FR" sz="2400" dirty="0"/>
              <a:t>Format</a:t>
            </a:r>
          </a:p>
          <a:p>
            <a:pPr marL="542925" lvl="2" indent="-279400">
              <a:buClr>
                <a:schemeClr val="accent4">
                  <a:lumMod val="75000"/>
                </a:schemeClr>
              </a:buClr>
              <a:buFont typeface="Arial" panose="020B0604020202020204" pitchFamily="34" charset="0"/>
              <a:buChar char="•"/>
            </a:pPr>
            <a:r>
              <a:rPr lang="fr-FR" sz="2400" dirty="0"/>
              <a:t>Examen des dossiers</a:t>
            </a:r>
          </a:p>
          <a:p>
            <a:pPr marL="542925" lvl="2" indent="-279400">
              <a:buClr>
                <a:schemeClr val="accent4">
                  <a:lumMod val="75000"/>
                </a:schemeClr>
              </a:buClr>
              <a:buFont typeface="Arial" panose="020B0604020202020204" pitchFamily="34" charset="0"/>
              <a:buChar char="•"/>
            </a:pPr>
            <a:r>
              <a:rPr lang="fr-FR" sz="2400" dirty="0"/>
              <a:t>Séances thématiques</a:t>
            </a:r>
          </a:p>
          <a:p>
            <a:pPr marL="542925" lvl="2" indent="-279400">
              <a:buClr>
                <a:schemeClr val="accent4">
                  <a:lumMod val="75000"/>
                </a:schemeClr>
              </a:buClr>
              <a:buFont typeface="Arial" panose="020B0604020202020204" pitchFamily="34" charset="0"/>
              <a:buChar char="•"/>
            </a:pPr>
            <a:r>
              <a:rPr lang="fr-FR" sz="2400" dirty="0"/>
              <a:t>Méthode « Teach Back »</a:t>
            </a:r>
          </a:p>
          <a:p>
            <a:pPr lvl="2">
              <a:buClr>
                <a:schemeClr val="accent4">
                  <a:lumMod val="75000"/>
                </a:schemeClr>
              </a:buClr>
              <a:buFont typeface="Arial" panose="020B0604020202020204" pitchFamily="34" charset="0"/>
              <a:buChar char="•"/>
            </a:pPr>
            <a:endParaRPr lang="fr-FR" sz="2400" dirty="0">
              <a:cs typeface="Arial" panose="020B0604020202020204" pitchFamily="34" charset="0"/>
            </a:endParaRPr>
          </a:p>
          <a:p>
            <a:pPr lvl="2">
              <a:buClr>
                <a:schemeClr val="accent4">
                  <a:lumMod val="75000"/>
                </a:schemeClr>
              </a:buClr>
              <a:buFont typeface="Arial" panose="020B0604020202020204" pitchFamily="34" charset="0"/>
              <a:buChar char="•"/>
            </a:pPr>
            <a:endParaRPr lang="fr-FR" sz="2400" dirty="0">
              <a:cs typeface="Arial" panose="020B0604020202020204" pitchFamily="34" charset="0"/>
            </a:endParaRPr>
          </a:p>
          <a:p>
            <a:pPr lvl="1">
              <a:buClr>
                <a:schemeClr val="accent4">
                  <a:lumMod val="75000"/>
                </a:schemeClr>
              </a:buClr>
              <a:buFont typeface="Arial" panose="020B0604020202020204" pitchFamily="34" charset="0"/>
              <a:buChar char="•"/>
            </a:pPr>
            <a:endParaRPr lang="fr-FR" sz="2400" b="1" dirty="0">
              <a:cs typeface="Arial" panose="020B0604020202020204" pitchFamily="34" charset="0"/>
            </a:endParaRPr>
          </a:p>
          <a:p>
            <a:pPr marL="357188" lvl="1" indent="-228600">
              <a:buClr>
                <a:schemeClr val="accent4">
                  <a:lumMod val="75000"/>
                </a:schemeClr>
              </a:buClr>
              <a:buFont typeface="Arial" panose="020B0604020202020204" pitchFamily="34" charset="0"/>
              <a:buChar char="•"/>
            </a:pPr>
            <a:r>
              <a:rPr lang="fr-FR" sz="2400" dirty="0"/>
              <a:t>Structure </a:t>
            </a:r>
          </a:p>
          <a:p>
            <a:pPr marL="542925" lvl="2" indent="-231775">
              <a:buClr>
                <a:schemeClr val="accent4">
                  <a:lumMod val="75000"/>
                </a:schemeClr>
              </a:buClr>
              <a:buFont typeface="Arial" panose="020B0604020202020204" pitchFamily="34" charset="0"/>
              <a:buChar char="•"/>
            </a:pPr>
            <a:r>
              <a:rPr lang="fr-FR" sz="2400" dirty="0"/>
              <a:t>Introduction et mise au point (10 à 15 minutes)</a:t>
            </a:r>
          </a:p>
          <a:p>
            <a:pPr marL="542925" lvl="2" indent="-231775">
              <a:buClr>
                <a:schemeClr val="accent4">
                  <a:lumMod val="75000"/>
                </a:schemeClr>
              </a:buClr>
              <a:buFont typeface="Arial" panose="020B0604020202020204" pitchFamily="34" charset="0"/>
              <a:buChar char="•"/>
            </a:pPr>
            <a:r>
              <a:rPr lang="fr-FR" sz="2400" dirty="0"/>
              <a:t>Contenu de la séance (45 à 60 minutes)</a:t>
            </a:r>
          </a:p>
          <a:p>
            <a:pPr marL="542925" lvl="2" indent="-231775">
              <a:buClr>
                <a:schemeClr val="accent4">
                  <a:lumMod val="75000"/>
                </a:schemeClr>
              </a:buClr>
              <a:buFont typeface="Arial" panose="020B0604020202020204" pitchFamily="34" charset="0"/>
              <a:buChar char="•"/>
            </a:pPr>
            <a:r>
              <a:rPr lang="fr-FR" sz="2400" dirty="0"/>
              <a:t>Conclusion et autoprotection (5 et 15 minutes) </a:t>
            </a:r>
          </a:p>
        </p:txBody>
      </p:sp>
    </p:spTree>
    <p:extLst>
      <p:ext uri="{BB962C8B-B14F-4D97-AF65-F5344CB8AC3E}">
        <p14:creationId xmlns:p14="http://schemas.microsoft.com/office/powerpoint/2010/main" val="3692299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Supervision par les pairs/en groupe </a:t>
            </a:r>
            <a:r>
              <a:rPr lang="en-US" smtClean="0"/>
              <a:t>	</a:t>
            </a:r>
          </a:p>
        </p:txBody>
      </p:sp>
      <p:sp>
        <p:nvSpPr>
          <p:cNvPr id="3" name="Content Placeholder 2"/>
          <p:cNvSpPr>
            <a:spLocks noGrp="1"/>
          </p:cNvSpPr>
          <p:nvPr>
            <p:ph idx="1"/>
          </p:nvPr>
        </p:nvSpPr>
        <p:spPr>
          <a:xfrm>
            <a:off x="6989233" y="594078"/>
            <a:ext cx="4959960" cy="5053469"/>
          </a:xfrm>
        </p:spPr>
        <p:txBody>
          <a:bodyPr/>
          <a:lstStyle/>
          <a:p>
            <a:pPr marL="0">
              <a:buFont typeface="Arial" pitchFamily="34" charset="0"/>
              <a:buChar char="•"/>
            </a:pPr>
            <a:endParaRPr lang="fr-FR" sz="2400" dirty="0">
              <a:solidFill>
                <a:schemeClr val="tx1"/>
              </a:solidFill>
              <a:cs typeface="Arial" panose="020B0604020202020204" pitchFamily="34" charset="0"/>
            </a:endParaRPr>
          </a:p>
          <a:p>
            <a:pPr>
              <a:buFont typeface="Arial" pitchFamily="34" charset="0"/>
              <a:buChar char="•"/>
            </a:pPr>
            <a:r>
              <a:rPr lang="fr-FR" sz="2400" dirty="0">
                <a:solidFill>
                  <a:schemeClr val="tx1"/>
                </a:solidFill>
              </a:rPr>
              <a:t>Formez des groupes de 5 personnes maximum et </a:t>
            </a:r>
            <a:r>
              <a:rPr lang="fr-FR" sz="2400" b="1" dirty="0">
                <a:solidFill>
                  <a:schemeClr val="tx1"/>
                </a:solidFill>
              </a:rPr>
              <a:t>discutez de ce qui, selon vous, est/serait important dans la supervision de groupe</a:t>
            </a:r>
            <a:r>
              <a:rPr lang="fr-FR" sz="2400" dirty="0">
                <a:solidFill>
                  <a:schemeClr val="tx1"/>
                </a:solidFill>
              </a:rPr>
              <a:t>. Répondez aux questions suivantes : </a:t>
            </a:r>
          </a:p>
          <a:p>
            <a:pPr>
              <a:buFont typeface="Arial" pitchFamily="34" charset="0"/>
              <a:buChar char="•"/>
            </a:pPr>
            <a:r>
              <a:rPr lang="fr-FR" sz="2400" dirty="0">
                <a:solidFill>
                  <a:schemeClr val="tx1"/>
                </a:solidFill>
              </a:rPr>
              <a:t>Qu'est-ce qui contribuerait à une expérience positive dans la supervision de groupe ?</a:t>
            </a:r>
          </a:p>
          <a:p>
            <a:pPr>
              <a:buFont typeface="Arial" pitchFamily="34" charset="0"/>
              <a:buChar char="•"/>
            </a:pPr>
            <a:r>
              <a:rPr lang="fr-FR" sz="2400" dirty="0">
                <a:solidFill>
                  <a:schemeClr val="tx1"/>
                </a:solidFill>
              </a:rPr>
              <a:t>Qu'est-ce qui, selon vous, pourrait être évité dans la supervision de groupe ?</a:t>
            </a:r>
          </a:p>
        </p:txBody>
      </p:sp>
    </p:spTree>
    <p:extLst>
      <p:ext uri="{BB962C8B-B14F-4D97-AF65-F5344CB8AC3E}">
        <p14:creationId xmlns:p14="http://schemas.microsoft.com/office/powerpoint/2010/main" val="3085090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récapitulative</a:t>
            </a:r>
          </a:p>
        </p:txBody>
      </p:sp>
      <p:sp>
        <p:nvSpPr>
          <p:cNvPr id="3" name="Content Placeholder 2"/>
          <p:cNvSpPr>
            <a:spLocks noGrp="1"/>
          </p:cNvSpPr>
          <p:nvPr>
            <p:ph idx="1"/>
          </p:nvPr>
        </p:nvSpPr>
        <p:spPr>
          <a:xfrm>
            <a:off x="7003269" y="1029220"/>
            <a:ext cx="4478866" cy="5053469"/>
          </a:xfrm>
        </p:spPr>
        <p:txBody>
          <a:bodyPr/>
          <a:lstStyle/>
          <a:p>
            <a:r>
              <a:rPr lang="fr-FR" sz="2400" dirty="0"/>
              <a:t>Formez des groupes de 5 personnes maximum. Chaque groupe se verra assigner l'une des quatre méthodes de supervision. </a:t>
            </a:r>
          </a:p>
          <a:p>
            <a:r>
              <a:rPr lang="fr-FR" sz="2400" dirty="0"/>
              <a:t>Effectuez un jeu de rôle sur la méthode de supervision qui vous a été assignée au sein de vos groupes, puis préparez-vous à présenter votre jeu de rôle devant l'ensemble du groupe. </a:t>
            </a:r>
          </a:p>
          <a:p>
            <a:endParaRPr lang="fr-FR"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2060"/>
            </a:solidFill>
          </a:ln>
        </p:spPr>
        <p:txBody>
          <a:bodyPr/>
          <a:lstStyle/>
          <a:p>
            <a:r>
              <a:rPr lang="fr-FR" smtClean="0"/>
              <a:t>Objectifs</a:t>
            </a:r>
          </a:p>
        </p:txBody>
      </p:sp>
      <p:sp>
        <p:nvSpPr>
          <p:cNvPr id="3" name="Content Placeholder 2"/>
          <p:cNvSpPr>
            <a:spLocks noGrp="1"/>
          </p:cNvSpPr>
          <p:nvPr>
            <p:ph idx="1"/>
          </p:nvPr>
        </p:nvSpPr>
        <p:spPr>
          <a:xfrm>
            <a:off x="7051396" y="1053285"/>
            <a:ext cx="4478866" cy="5053469"/>
          </a:xfrm>
        </p:spPr>
        <p:txBody>
          <a:bodyPr/>
          <a:lstStyle/>
          <a:p>
            <a:r>
              <a:rPr lang="fr-FR" sz="2400" dirty="0"/>
              <a:t>Acquérir des connaissances fondamentales sur le but et la fonction de la supervision. </a:t>
            </a:r>
          </a:p>
          <a:p>
            <a:r>
              <a:rPr lang="fr-FR" sz="2400" dirty="0"/>
              <a:t>Comprendre comment utiliser les divers outils de supervision pour évaluer la performance. </a:t>
            </a:r>
          </a:p>
          <a:p>
            <a:r>
              <a:rPr lang="fr-FR" sz="2400" dirty="0"/>
              <a:t> Décrire les différentes façons d'effectuer une supervision. </a:t>
            </a:r>
          </a:p>
          <a:p>
            <a:endParaRPr lang="fr-FR"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fr-FR" smtClean="0"/>
              <a:t>Qu'est-ce que la supervision ?</a:t>
            </a:r>
          </a:p>
        </p:txBody>
      </p:sp>
      <p:sp>
        <p:nvSpPr>
          <p:cNvPr id="3" name="Content Placeholder 2"/>
          <p:cNvSpPr>
            <a:spLocks noGrp="1"/>
          </p:cNvSpPr>
          <p:nvPr>
            <p:ph idx="1"/>
          </p:nvPr>
        </p:nvSpPr>
        <p:spPr>
          <a:xfrm>
            <a:off x="890337" y="2286000"/>
            <a:ext cx="9853863" cy="4022725"/>
          </a:xfrm>
        </p:spPr>
        <p:txBody>
          <a:bodyPr>
            <a:normAutofit fontScale="85000" lnSpcReduction="20000"/>
          </a:bodyPr>
          <a:lstStyle/>
          <a:p>
            <a:pPr marL="0" indent="0">
              <a:buNone/>
            </a:pPr>
            <a:r>
              <a:rPr lang="fr-FR" sz="2400" b="1" dirty="0">
                <a:solidFill>
                  <a:schemeClr val="tx1"/>
                </a:solidFill>
              </a:rPr>
              <a:t>La supervision s'effectue sous forme de rencontres régulières entre un superviseur et une personne supervisée, permettant d'évaluer et de surveiller les compétences et la pratique tout en apportant un soutien.</a:t>
            </a:r>
          </a:p>
          <a:p>
            <a:pPr indent="-457200"/>
            <a:endParaRPr lang="fr-FR" sz="2400" dirty="0">
              <a:solidFill>
                <a:schemeClr val="tx1"/>
              </a:solidFill>
              <a:cs typeface="Arial" panose="020B0604020202020204" pitchFamily="34" charset="0"/>
            </a:endParaRPr>
          </a:p>
          <a:p>
            <a:pPr indent="-457200">
              <a:buNone/>
            </a:pPr>
            <a:r>
              <a:rPr lang="fr-FR" sz="2400" b="1" dirty="0">
                <a:solidFill>
                  <a:schemeClr val="tx1"/>
                </a:solidFill>
              </a:rPr>
              <a:t>Rôle du superviseur </a:t>
            </a:r>
            <a:r>
              <a:rPr lang="fr-FR" sz="2400" dirty="0">
                <a:solidFill>
                  <a:schemeClr val="tx1"/>
                </a:solidFill>
              </a:rPr>
              <a:t>: </a:t>
            </a:r>
          </a:p>
          <a:p>
            <a:pPr marL="457200" indent="-457200">
              <a:buClr>
                <a:schemeClr val="accent4">
                  <a:lumMod val="75000"/>
                </a:schemeClr>
              </a:buClr>
              <a:buFont typeface="Arial" panose="020B0604020202020204" pitchFamily="34" charset="0"/>
              <a:buChar char="•"/>
            </a:pPr>
            <a:r>
              <a:rPr lang="fr-FR" sz="2400" dirty="0">
                <a:solidFill>
                  <a:schemeClr val="tx1"/>
                </a:solidFill>
              </a:rPr>
              <a:t>Fournir un soutien, des conseils, une orientation et un contrôle qualitatif aux services de gestion des cas </a:t>
            </a:r>
          </a:p>
          <a:p>
            <a:pPr marL="457200" indent="-457200">
              <a:buClr>
                <a:schemeClr val="accent4">
                  <a:lumMod val="75000"/>
                </a:schemeClr>
              </a:buClr>
              <a:buFont typeface="Arial" panose="020B0604020202020204" pitchFamily="34" charset="0"/>
              <a:buChar char="•"/>
            </a:pPr>
            <a:r>
              <a:rPr lang="fr-FR" sz="2400" dirty="0">
                <a:solidFill>
                  <a:schemeClr val="tx1"/>
                </a:solidFill>
              </a:rPr>
              <a:t>S'assurer que les membres du personnel sont formés et préparés pour leur rôle d'intervenant</a:t>
            </a:r>
          </a:p>
          <a:p>
            <a:pPr marL="457200" indent="-457200">
              <a:buClr>
                <a:schemeClr val="accent4">
                  <a:lumMod val="75000"/>
                </a:schemeClr>
              </a:buClr>
              <a:buFont typeface="Arial" panose="020B0604020202020204" pitchFamily="34" charset="0"/>
              <a:buChar char="•"/>
            </a:pPr>
            <a:r>
              <a:rPr lang="fr-FR" sz="2400" dirty="0">
                <a:solidFill>
                  <a:schemeClr val="tx1"/>
                </a:solidFill>
              </a:rPr>
              <a:t>Être disponible en cas d'urgence </a:t>
            </a:r>
          </a:p>
          <a:p>
            <a:pPr marL="0" indent="-457200">
              <a:buNone/>
            </a:pPr>
            <a:endParaRPr lang="fr-FR" sz="2400" dirty="0">
              <a:solidFill>
                <a:schemeClr val="tx1"/>
              </a:solidFill>
              <a:cs typeface="Arial" panose="020B0604020202020204" pitchFamily="34" charset="0"/>
            </a:endParaRPr>
          </a:p>
        </p:txBody>
      </p:sp>
    </p:spTree>
    <p:extLst>
      <p:ext uri="{BB962C8B-B14F-4D97-AF65-F5344CB8AC3E}">
        <p14:creationId xmlns:p14="http://schemas.microsoft.com/office/powerpoint/2010/main" val="4173496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Supervision :  Trois fonctions</a:t>
            </a:r>
          </a:p>
        </p:txBody>
      </p:sp>
      <p:sp>
        <p:nvSpPr>
          <p:cNvPr id="3" name="Content Placeholder 2"/>
          <p:cNvSpPr>
            <a:spLocks noGrp="1"/>
          </p:cNvSpPr>
          <p:nvPr>
            <p:ph idx="1"/>
          </p:nvPr>
        </p:nvSpPr>
        <p:spPr/>
        <p:txBody>
          <a:bodyPr>
            <a:noAutofit/>
          </a:bodyPr>
          <a:lstStyle/>
          <a:p>
            <a:pPr>
              <a:spcBef>
                <a:spcPct val="0"/>
              </a:spcBef>
            </a:pPr>
            <a:r>
              <a:rPr lang="fr-FR" altLang="en-US" sz="2400" b="1" dirty="0">
                <a:solidFill>
                  <a:schemeClr val="tx1"/>
                </a:solidFill>
              </a:rPr>
              <a:t>Accompagnement : </a:t>
            </a:r>
            <a:r>
              <a:rPr lang="fr-FR" altLang="en-US" sz="2400" dirty="0">
                <a:solidFill>
                  <a:schemeClr val="tx1"/>
                </a:solidFill>
              </a:rPr>
              <a:t>Soutient les éléments pratiques et psychologiques du rôle de l'intervenant</a:t>
            </a:r>
          </a:p>
          <a:p>
            <a:pPr>
              <a:spcBef>
                <a:spcPct val="0"/>
              </a:spcBef>
            </a:pPr>
            <a:endParaRPr lang="fr-FR" altLang="en-US" sz="2400" b="1" dirty="0">
              <a:solidFill>
                <a:schemeClr val="tx1"/>
              </a:solidFill>
              <a:ea typeface="ヒラギノ角ゴ Pro W3" pitchFamily="14" charset="-128"/>
            </a:endParaRPr>
          </a:p>
          <a:p>
            <a:pPr>
              <a:spcBef>
                <a:spcPct val="0"/>
              </a:spcBef>
            </a:pPr>
            <a:r>
              <a:rPr lang="fr-FR" altLang="en-US" sz="2400" b="1" dirty="0">
                <a:solidFill>
                  <a:schemeClr val="tx1"/>
                </a:solidFill>
              </a:rPr>
              <a:t>Pédagogique : </a:t>
            </a:r>
            <a:r>
              <a:rPr lang="fr-FR" altLang="en-US" sz="2400" dirty="0">
                <a:solidFill>
                  <a:schemeClr val="tx1"/>
                </a:solidFill>
              </a:rPr>
              <a:t>Encourage la réflexion et l'exploration du travail, et permet d'acquérir de nouvelles perspectives, perceptions et façons de travailler</a:t>
            </a:r>
          </a:p>
          <a:p>
            <a:pPr>
              <a:spcBef>
                <a:spcPct val="0"/>
              </a:spcBef>
            </a:pPr>
            <a:endParaRPr lang="fr-FR" altLang="en-US" sz="2400" b="1" dirty="0">
              <a:solidFill>
                <a:schemeClr val="tx1"/>
              </a:solidFill>
              <a:ea typeface="ヒラギノ角ゴ Pro W3" pitchFamily="14" charset="-128"/>
            </a:endParaRPr>
          </a:p>
          <a:p>
            <a:pPr>
              <a:spcBef>
                <a:spcPct val="0"/>
              </a:spcBef>
            </a:pPr>
            <a:r>
              <a:rPr lang="fr-FR" altLang="en-US" sz="2400" b="1" dirty="0">
                <a:solidFill>
                  <a:schemeClr val="tx1"/>
                </a:solidFill>
              </a:rPr>
              <a:t>Administratif : </a:t>
            </a:r>
            <a:r>
              <a:rPr lang="fr-FR" altLang="en-US" sz="2400" dirty="0">
                <a:solidFill>
                  <a:schemeClr val="tx1"/>
                </a:solidFill>
              </a:rPr>
              <a:t>La promotion et le maintien de bonnes normes de travail ; faire des bonnes pratiques une méthode de travail normale</a:t>
            </a:r>
          </a:p>
          <a:p>
            <a:pPr>
              <a:spcBef>
                <a:spcPct val="0"/>
              </a:spcBef>
            </a:pPr>
            <a:endParaRPr lang="fr-FR" altLang="en-US" sz="2400" dirty="0">
              <a:solidFill>
                <a:schemeClr val="tx1"/>
              </a:solidFill>
              <a:ea typeface="ヒラギノ角ゴ Pro W3" pitchFamily="14" charset="-128"/>
            </a:endParaRPr>
          </a:p>
          <a:p>
            <a:pPr>
              <a:spcBef>
                <a:spcPct val="0"/>
              </a:spcBef>
            </a:pPr>
            <a:endParaRPr lang="fr-FR" altLang="en-US" sz="2400" dirty="0">
              <a:solidFill>
                <a:schemeClr val="tx1"/>
              </a:solidFill>
              <a:ea typeface="ヒラギノ角ゴ Pro W3" pitchFamily="14" charset="-128"/>
            </a:endParaRPr>
          </a:p>
          <a:p>
            <a:pPr>
              <a:spcBef>
                <a:spcPct val="0"/>
              </a:spcBef>
            </a:pPr>
            <a:endParaRPr lang="fr-FR" altLang="en-US" sz="2400" dirty="0">
              <a:solidFill>
                <a:schemeClr val="tx1"/>
              </a:solidFill>
              <a:ea typeface="ヒラギノ角ゴ Pro W3" pitchFamily="14" charset="-128"/>
            </a:endParaRPr>
          </a:p>
        </p:txBody>
      </p:sp>
    </p:spTree>
    <p:extLst>
      <p:ext uri="{BB962C8B-B14F-4D97-AF65-F5344CB8AC3E}">
        <p14:creationId xmlns:p14="http://schemas.microsoft.com/office/powerpoint/2010/main" val="1727622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Supervision : Objectif</a:t>
            </a:r>
          </a:p>
        </p:txBody>
      </p:sp>
      <p:sp>
        <p:nvSpPr>
          <p:cNvPr id="3" name="Content Placeholder 2"/>
          <p:cNvSpPr>
            <a:spLocks noGrp="1"/>
          </p:cNvSpPr>
          <p:nvPr>
            <p:ph idx="1"/>
          </p:nvPr>
        </p:nvSpPr>
        <p:spPr>
          <a:xfrm>
            <a:off x="1023937" y="2286000"/>
            <a:ext cx="10453359" cy="4022725"/>
          </a:xfrm>
        </p:spPr>
        <p:txBody>
          <a:bodyPr numCol="1">
            <a:normAutofit fontScale="92500" lnSpcReduction="20000"/>
          </a:bodyPr>
          <a:lstStyle/>
          <a:p>
            <a:pPr marL="457200" indent="-457200">
              <a:buFont typeface="Arial" pitchFamily="34" charset="0"/>
              <a:buChar char="•"/>
            </a:pPr>
            <a:r>
              <a:rPr lang="fr-FR" dirty="0">
                <a:solidFill>
                  <a:schemeClr val="tx1"/>
                </a:solidFill>
              </a:rPr>
              <a:t>S'assurer que les aidants et les prestataires de services sont capables de mettre en pratique les connaissances et les compétences acquises pendant la formation</a:t>
            </a:r>
          </a:p>
          <a:p>
            <a:pPr marL="457200" indent="-457200">
              <a:buFont typeface="Arial" pitchFamily="34" charset="0"/>
              <a:buChar char="•"/>
            </a:pPr>
            <a:r>
              <a:rPr lang="fr-FR" dirty="0">
                <a:solidFill>
                  <a:schemeClr val="tx1"/>
                </a:solidFill>
              </a:rPr>
              <a:t>Donner aux membres du personnel l'occasion de discuter de leur travail et de recevoir des commentaires constructifs</a:t>
            </a:r>
          </a:p>
          <a:p>
            <a:pPr marL="457200" indent="-457200">
              <a:buFont typeface="Arial" pitchFamily="34" charset="0"/>
              <a:buChar char="•"/>
            </a:pPr>
            <a:r>
              <a:rPr lang="fr-FR" dirty="0">
                <a:solidFill>
                  <a:schemeClr val="tx1"/>
                </a:solidFill>
              </a:rPr>
              <a:t> Offrir aux membres du personnel un espace ou cadre pour faire le point sur leur travail, ce qui est particulièrement important pour éviter les risques de traumatisme secondaire</a:t>
            </a:r>
          </a:p>
          <a:p>
            <a:pPr marL="457200" indent="-457200">
              <a:buFont typeface="Arial" pitchFamily="34" charset="0"/>
              <a:buChar char="•"/>
            </a:pPr>
            <a:r>
              <a:rPr lang="fr-FR" dirty="0">
                <a:solidFill>
                  <a:schemeClr val="tx1"/>
                </a:solidFill>
              </a:rPr>
              <a:t>Surveiller Dépister et gérer le stress du personnel</a:t>
            </a:r>
          </a:p>
          <a:p>
            <a:pPr marL="457200" indent="-457200">
              <a:buFont typeface="Arial" pitchFamily="34" charset="0"/>
              <a:buChar char="•"/>
            </a:pPr>
            <a:r>
              <a:rPr lang="fr-FR" dirty="0">
                <a:solidFill>
                  <a:schemeClr val="tx1"/>
                </a:solidFill>
              </a:rPr>
              <a:t>Offrir aux membres du personnel une occasion régulière de réfléchir à leurs valeurs, leurs croyances et leurs comportements personnels, et à la façon dont ils influencent leur travail avec les survivantes</a:t>
            </a:r>
          </a:p>
          <a:p>
            <a:pPr marL="457200" indent="-457200">
              <a:buFont typeface="Arial" pitchFamily="34" charset="0"/>
              <a:buChar char="•"/>
            </a:pPr>
            <a:r>
              <a:rPr lang="fr-FR" dirty="0">
                <a:solidFill>
                  <a:schemeClr val="tx1"/>
                </a:solidFill>
              </a:rPr>
              <a:t>Offrir d'autres possibilités de formation</a:t>
            </a:r>
            <a:endParaRPr lang="fr-FR" dirty="0">
              <a:solidFill>
                <a:schemeClr val="tx1"/>
              </a:solidFill>
              <a:cs typeface="Arial" panose="020B0604020202020204" pitchFamily="34" charset="0"/>
            </a:endParaRPr>
          </a:p>
        </p:txBody>
      </p:sp>
    </p:spTree>
    <p:extLst>
      <p:ext uri="{BB962C8B-B14F-4D97-AF65-F5344CB8AC3E}">
        <p14:creationId xmlns:p14="http://schemas.microsoft.com/office/powerpoint/2010/main" val="2152383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 Activité :</a:t>
            </a:r>
            <a:r>
              <a:t/>
            </a:r>
            <a:br/>
            <a:r>
              <a:rPr lang="fr-FR" smtClean="0"/>
              <a:t>Objectif de la supervision</a:t>
            </a:r>
          </a:p>
        </p:txBody>
      </p:sp>
      <p:sp>
        <p:nvSpPr>
          <p:cNvPr id="3" name="Content Placeholder 2"/>
          <p:cNvSpPr>
            <a:spLocks noGrp="1"/>
          </p:cNvSpPr>
          <p:nvPr>
            <p:ph idx="1"/>
          </p:nvPr>
        </p:nvSpPr>
        <p:spPr/>
        <p:txBody>
          <a:bodyPr>
            <a:normAutofit/>
          </a:bodyPr>
          <a:lstStyle/>
          <a:p>
            <a:pPr marL="0" indent="0">
              <a:buNone/>
            </a:pPr>
            <a:r>
              <a:rPr lang="fr-FR" sz="2400" dirty="0">
                <a:solidFill>
                  <a:schemeClr val="tx1"/>
                </a:solidFill>
              </a:rPr>
              <a:t>Formez des groupes de 5 personnes maximum.  À l'aide du document, </a:t>
            </a:r>
            <a:r>
              <a:rPr lang="fr-FR" sz="2400" b="1" dirty="0">
                <a:solidFill>
                  <a:schemeClr val="tx1"/>
                </a:solidFill>
              </a:rPr>
              <a:t>classez les 10 objectifs de la supervision</a:t>
            </a:r>
            <a:r>
              <a:rPr lang="fr-FR" sz="2400" dirty="0">
                <a:solidFill>
                  <a:schemeClr val="tx1"/>
                </a:solidFill>
              </a:rPr>
              <a:t> dans les 3 fonctions de la supervision (accompagnement, pédagogique et administratif). Chaque objectif peut être classé dans plusieurs catégories. </a:t>
            </a:r>
          </a:p>
        </p:txBody>
      </p:sp>
    </p:spTree>
    <p:extLst>
      <p:ext uri="{BB962C8B-B14F-4D97-AF65-F5344CB8AC3E}">
        <p14:creationId xmlns:p14="http://schemas.microsoft.com/office/powerpoint/2010/main" val="2194964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a:t>
            </a:r>
          </a:p>
        </p:txBody>
      </p:sp>
      <p:sp>
        <p:nvSpPr>
          <p:cNvPr id="3" name="Content Placeholder 2"/>
          <p:cNvSpPr>
            <a:spLocks noGrp="1"/>
          </p:cNvSpPr>
          <p:nvPr>
            <p:ph idx="1"/>
          </p:nvPr>
        </p:nvSpPr>
        <p:spPr>
          <a:xfrm>
            <a:off x="5366084" y="2286000"/>
            <a:ext cx="5378116" cy="4022725"/>
          </a:xfrm>
        </p:spPr>
        <p:txBody>
          <a:bodyPr/>
          <a:lstStyle/>
          <a:p>
            <a:r>
              <a:rPr lang="fr-FR" smtClean="0"/>
              <a:t>La gestion des cas est un travail complexe et difficile qui nécessite un soutien</a:t>
            </a:r>
          </a:p>
          <a:p>
            <a:endParaRPr lang="fr-FR" dirty="0">
              <a:cs typeface="Arial" panose="020B0604020202020204" pitchFamily="34" charset="0"/>
            </a:endParaRPr>
          </a:p>
          <a:p>
            <a:r>
              <a:rPr lang="fr-FR" smtClean="0"/>
              <a:t>Passer d'une approche basée sur les aspects négatifs à une approche axée sur les solutions et les forces qui tient compte des capacités de la survivante et de l'intervenant</a:t>
            </a:r>
            <a:endParaRPr lang="fr-FR" dirty="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2512474414"/>
              </p:ext>
            </p:extLst>
          </p:nvPr>
        </p:nvGraphicFramePr>
        <p:xfrm>
          <a:off x="335897" y="1876926"/>
          <a:ext cx="5030187" cy="45238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1034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67785"/>
            <a:ext cx="4769556" cy="1545564"/>
          </a:xfrm>
        </p:spPr>
        <p:txBody>
          <a:bodyPr>
            <a:normAutofit fontScale="90000"/>
          </a:bodyPr>
          <a:lstStyle/>
          <a:p>
            <a:r>
              <a:rPr lang="fr-FR" smtClean="0"/>
              <a:t>Activité : Principes directeurs de la supervision</a:t>
            </a:r>
          </a:p>
        </p:txBody>
      </p:sp>
      <p:sp>
        <p:nvSpPr>
          <p:cNvPr id="3" name="Content Placeholder 2"/>
          <p:cNvSpPr>
            <a:spLocks noGrp="1"/>
          </p:cNvSpPr>
          <p:nvPr>
            <p:ph idx="1"/>
          </p:nvPr>
        </p:nvSpPr>
        <p:spPr/>
        <p:txBody>
          <a:bodyPr>
            <a:normAutofit/>
          </a:bodyPr>
          <a:lstStyle/>
          <a:p>
            <a:r>
              <a:rPr lang="fr-FR" sz="2800" dirty="0">
                <a:solidFill>
                  <a:schemeClr val="tx1"/>
                </a:solidFill>
              </a:rPr>
              <a:t>Formez des groupes de 5 personnes maximum et dressez une liste d'au moins </a:t>
            </a:r>
            <a:r>
              <a:rPr lang="fr-FR" sz="2800" b="1" dirty="0">
                <a:solidFill>
                  <a:schemeClr val="tx1"/>
                </a:solidFill>
              </a:rPr>
              <a:t>3 principes directeurs </a:t>
            </a:r>
            <a:r>
              <a:rPr lang="fr-FR" sz="2800" dirty="0">
                <a:solidFill>
                  <a:schemeClr val="tx1"/>
                </a:solidFill>
              </a:rPr>
              <a:t>que vous jugez nécessaires pour avoir des expériences positives en matière de supervision. </a:t>
            </a:r>
          </a:p>
        </p:txBody>
      </p:sp>
    </p:spTree>
    <p:extLst>
      <p:ext uri="{BB962C8B-B14F-4D97-AF65-F5344CB8AC3E}">
        <p14:creationId xmlns:p14="http://schemas.microsoft.com/office/powerpoint/2010/main" val="8333496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3208</TotalTime>
  <Words>2915</Words>
  <Application>Microsoft Office PowerPoint</Application>
  <PresentationFormat>Custom</PresentationFormat>
  <Paragraphs>424</Paragraphs>
  <Slides>27</Slides>
  <Notes>27</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IRC-Module-Template-V2</vt:lpstr>
      <vt:lpstr>1_IRC-Module-Template-V2</vt:lpstr>
      <vt:lpstr>PowerPoint Presentation</vt:lpstr>
      <vt:lpstr>Supervision de la gestion des cas axée sur les survivantes</vt:lpstr>
      <vt:lpstr>Objectifs</vt:lpstr>
      <vt:lpstr>Qu'est-ce que la supervision ?</vt:lpstr>
      <vt:lpstr>Supervision :  Trois fonctions</vt:lpstr>
      <vt:lpstr>Supervision : Objectif</vt:lpstr>
      <vt:lpstr> Activité : Objectif de la supervision</vt:lpstr>
      <vt:lpstr>Objectif</vt:lpstr>
      <vt:lpstr>Activité : Principes directeurs de la supervision</vt:lpstr>
      <vt:lpstr>Principes directeurs </vt:lpstr>
      <vt:lpstr>Outils de supervision</vt:lpstr>
      <vt:lpstr>Activité : Échelle des attitudes axées sur les survivantes </vt:lpstr>
      <vt:lpstr>Activité :  Jeu de rôle avec les outils</vt:lpstr>
      <vt:lpstr>Activité : Préparation  </vt:lpstr>
      <vt:lpstr>Protocole de gestion des cas</vt:lpstr>
      <vt:lpstr>Méthodes de supervision</vt:lpstr>
      <vt:lpstr>Supervision individuelle – Nouveaux cas</vt:lpstr>
      <vt:lpstr>Supervision individuelle – Nouveaux cas</vt:lpstr>
      <vt:lpstr>Activité : Supervision individuelle dans le cadre de nouveaux cas</vt:lpstr>
      <vt:lpstr>Supervision individuelle – Cas en cours</vt:lpstr>
      <vt:lpstr>Liste de vérification de la qualité de la gestion des cas </vt:lpstr>
      <vt:lpstr>Activité :  Supervision individuelle dans le cadre de cas en cours </vt:lpstr>
      <vt:lpstr>Examen des dossiers personnels</vt:lpstr>
      <vt:lpstr>Supervision par les pairs/en groupe </vt:lpstr>
      <vt:lpstr>Activité : Supervision par les pairs/en groupe  </vt:lpstr>
      <vt:lpstr>Activité récapitulative</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Yuli</cp:lastModifiedBy>
  <cp:revision>94</cp:revision>
  <dcterms:created xsi:type="dcterms:W3CDTF">2016-02-10T17:10:11Z</dcterms:created>
  <dcterms:modified xsi:type="dcterms:W3CDTF">2017-08-16T09:05:42Z</dcterms:modified>
</cp:coreProperties>
</file>